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37"/>
  </p:notesMasterIdLst>
  <p:sldIdLst>
    <p:sldId id="256" r:id="rId3"/>
    <p:sldId id="257" r:id="rId4"/>
    <p:sldId id="258" r:id="rId5"/>
    <p:sldId id="262" r:id="rId6"/>
    <p:sldId id="261" r:id="rId7"/>
    <p:sldId id="267" r:id="rId8"/>
    <p:sldId id="304" r:id="rId9"/>
    <p:sldId id="278" r:id="rId10"/>
    <p:sldId id="280" r:id="rId11"/>
    <p:sldId id="288" r:id="rId12"/>
    <p:sldId id="269" r:id="rId13"/>
    <p:sldId id="292" r:id="rId14"/>
    <p:sldId id="299" r:id="rId15"/>
    <p:sldId id="301" r:id="rId16"/>
    <p:sldId id="289" r:id="rId17"/>
    <p:sldId id="290" r:id="rId18"/>
    <p:sldId id="293" r:id="rId19"/>
    <p:sldId id="279" r:id="rId20"/>
    <p:sldId id="291" r:id="rId21"/>
    <p:sldId id="283" r:id="rId22"/>
    <p:sldId id="284" r:id="rId23"/>
    <p:sldId id="287" r:id="rId24"/>
    <p:sldId id="285" r:id="rId25"/>
    <p:sldId id="286" r:id="rId26"/>
    <p:sldId id="294" r:id="rId27"/>
    <p:sldId id="302" r:id="rId28"/>
    <p:sldId id="295" r:id="rId29"/>
    <p:sldId id="271" r:id="rId30"/>
    <p:sldId id="272" r:id="rId31"/>
    <p:sldId id="273" r:id="rId32"/>
    <p:sldId id="274" r:id="rId33"/>
    <p:sldId id="275" r:id="rId34"/>
    <p:sldId id="276" r:id="rId35"/>
    <p:sldId id="277" r:id="rId36"/>
  </p:sldIdLst>
  <p:sldSz cx="9144000" cy="5143500" type="screen16x9"/>
  <p:notesSz cx="6858000" cy="9144000"/>
  <p:embeddedFontLst>
    <p:embeddedFont>
      <p:font typeface="DM Serif Display" pitchFamily="2" charset="0"/>
      <p:regular r:id="rId38"/>
      <p:italic r:id="rId39"/>
    </p:embeddedFont>
    <p:embeddedFont>
      <p:font typeface="Fira Sans" panose="020B0503050000020004" pitchFamily="34" charset="0"/>
      <p:regular r:id="rId40"/>
      <p:bold r:id="rId41"/>
      <p:italic r:id="rId42"/>
      <p:boldItalic r:id="rId43"/>
    </p:embeddedFont>
    <p:embeddedFont>
      <p:font typeface="Fira Sans SemiBold" panose="020B0603050000020004" pitchFamily="34" charset="0"/>
      <p:regular r:id="rId44"/>
      <p:bold r:id="rId45"/>
      <p:italic r:id="rId46"/>
      <p:boldItalic r:id="rId47"/>
    </p:embeddedFont>
    <p:embeddedFont>
      <p:font typeface="Gill Sans" panose="020B0604020202020204" charset="0"/>
      <p:regular r:id="rId48"/>
      <p:bold r:id="rId49"/>
    </p:embeddedFont>
    <p:embeddedFont>
      <p:font typeface="Karla"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Berl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24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15T02:05:37.503" idx="1">
    <p:pos x="6000" y="0"/>
    <p:text>May want to move this to be more of a "Where to work and why" focus on interfaces, version control, and versioning, unless more is added about python libraries or the broader landscape of DS tools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jupyter.org/about" TargetMode="External"/><Relationship Id="rId4" Type="http://schemas.openxmlformats.org/officeDocument/2006/relationships/hyperlink" Target="https://opensource.org/licenses/BSD-3-Claus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nashvillesoftwareschool.com/blog/2017/08/22/data-science-proces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udacity.com/blog/2014/11/data-science-job-skill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4e1c782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14e1c782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76991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6323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43533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409478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4164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18666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17046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7275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51952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4e1c7829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4e1c782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69318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73665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475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Be sure to discuss the more ‘official’ versions of the data science process, in terms of names for the process that might come up in an interview or something - here’s CRISP-DM</a:t>
            </a:r>
            <a:endParaRPr dirty="0">
              <a:solidFill>
                <a:schemeClr val="dk1"/>
              </a:solidFill>
            </a:endParaRPr>
          </a:p>
          <a:p>
            <a:pPr marL="0" lvl="0" indent="0" algn="l" rtl="0">
              <a:spcBef>
                <a:spcPts val="0"/>
              </a:spcBef>
              <a:spcAft>
                <a:spcPts val="0"/>
              </a:spcAft>
              <a:buNone/>
            </a:pPr>
            <a:r>
              <a:rPr lang="en" dirty="0">
                <a:solidFill>
                  <a:schemeClr val="dk1"/>
                </a:solidFill>
              </a:rPr>
              <a:t>Image Source: </a:t>
            </a:r>
            <a:r>
              <a:rPr lang="en" u="sng" dirty="0">
                <a:solidFill>
                  <a:schemeClr val="hlink"/>
                </a:solidFill>
                <a:hlinkClick r:id="rId3"/>
              </a:rPr>
              <a:t>https://www.stellarconsulting.co.nz/data/crisp-dm-still-a-leader/</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49261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1834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8580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4e1c7829d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14e1c7829d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AKA what tools are we starting off with in this program that are building the technical skills you’ll need to succeed?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4e1c7829d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4e1c7829d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We’ll focus on these 4 sections today - these are the main technical tools we’ll introduce in Phase 1, and all will be vital as you progress through the program. This aren’t the only tools you’ll use by the time you finish the program, but these are our core tools and are thus the ones we’ll start with during phase 1! Can note that today’s focus is to touch at a high level on these concepts, and prep students to move through the curriculum - not to go too deep</a:t>
            </a:r>
            <a:endParaRPr b="1">
              <a:solidFill>
                <a:schemeClr val="dk1"/>
              </a:solidFill>
            </a:endParaRPr>
          </a:p>
          <a:p>
            <a:pPr marL="0" lvl="0" indent="0" algn="l" rtl="0">
              <a:spcBef>
                <a:spcPts val="0"/>
              </a:spcBef>
              <a:spcAft>
                <a:spcPts val="0"/>
              </a:spcAft>
              <a:buNone/>
            </a:pPr>
            <a:r>
              <a:rPr lang="en">
                <a:solidFill>
                  <a:schemeClr val="dk1"/>
                </a:solidFill>
              </a:rPr>
              <a:t>What is python? What is SQL?</a:t>
            </a:r>
            <a:endParaRPr>
              <a:solidFill>
                <a:schemeClr val="dk1"/>
              </a:solidFill>
            </a:endParaRPr>
          </a:p>
          <a:p>
            <a:pPr marL="0" lvl="0" indent="0" algn="l" rtl="0">
              <a:spcBef>
                <a:spcPts val="0"/>
              </a:spcBef>
              <a:spcAft>
                <a:spcPts val="0"/>
              </a:spcAft>
              <a:buNone/>
            </a:pPr>
            <a:r>
              <a:rPr lang="en">
                <a:solidFill>
                  <a:schemeClr val="dk1"/>
                </a:solidFill>
              </a:rPr>
              <a:t>Where do we do those things? AKA jupyter notebooks/IllumiDesk and VS Code</a:t>
            </a:r>
            <a:endParaRPr>
              <a:solidFill>
                <a:schemeClr val="dk1"/>
              </a:solidFill>
            </a:endParaRPr>
          </a:p>
          <a:p>
            <a:pPr marL="0" lvl="0" indent="0" algn="l" rtl="0">
              <a:spcBef>
                <a:spcPts val="0"/>
              </a:spcBef>
              <a:spcAft>
                <a:spcPts val="0"/>
              </a:spcAft>
              <a:buNone/>
            </a:pPr>
            <a:r>
              <a:rPr lang="en">
                <a:solidFill>
                  <a:schemeClr val="dk1"/>
                </a:solidFill>
              </a:rPr>
              <a:t>How do we keep track of the versions of our code? Git/github</a:t>
            </a:r>
            <a:endParaRPr>
              <a:solidFill>
                <a:schemeClr val="dk1"/>
              </a:solidFill>
            </a:endParaRPr>
          </a:p>
          <a:p>
            <a:pPr marL="0" lvl="0" indent="0" algn="l" rtl="0">
              <a:spcBef>
                <a:spcPts val="0"/>
              </a:spcBef>
              <a:spcAft>
                <a:spcPts val="0"/>
              </a:spcAft>
              <a:buNone/>
            </a:pPr>
            <a:r>
              <a:rPr lang="en">
                <a:solidFill>
                  <a:schemeClr val="dk1"/>
                </a:solidFill>
              </a:rPr>
              <a:t>How do we keep track of the versions of our Python? Anaconda (also pip)</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5367675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11536767591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two primary languages: Python throughout the course, and SQL for mostly Phase 1 (both are vital to employers though!)</a:t>
            </a:r>
            <a:endParaRPr/>
          </a:p>
          <a:p>
            <a:pPr marL="0" lvl="0" indent="0" algn="l" rtl="0">
              <a:lnSpc>
                <a:spcPct val="100000"/>
              </a:lnSpc>
              <a:spcBef>
                <a:spcPts val="0"/>
              </a:spcBef>
              <a:spcAft>
                <a:spcPts val="0"/>
              </a:spcAft>
              <a:buSzPts val="1100"/>
              <a:buNone/>
            </a:pPr>
            <a:r>
              <a:rPr lang="en"/>
              <a:t>Python is our day-to-day bread and butter - not just base Python, but the many libraries which have been developed and released to help us do common DS tasks. Can discuss how it’s not just for DS, and the flexibility of its libraries makes it accessible and convenient (compared to something more specific and limited, like R). Touch on the Zen of Python to discuss the goals students should have when writing python.</a:t>
            </a:r>
            <a:endParaRPr/>
          </a:p>
          <a:p>
            <a:pPr marL="0" lvl="0" indent="0" algn="l" rtl="0">
              <a:lnSpc>
                <a:spcPct val="100000"/>
              </a:lnSpc>
              <a:spcBef>
                <a:spcPts val="0"/>
              </a:spcBef>
              <a:spcAft>
                <a:spcPts val="0"/>
              </a:spcAft>
              <a:buSzPts val="1100"/>
              <a:buNone/>
            </a:pPr>
            <a:r>
              <a:rPr lang="en"/>
              <a:t>SQL allows us to speak the language of where data often lives, relational databases - it’s a query language, but it’s very flexible and has withstood the test of time. We teach the core syntax and query structure, which can easily translate across the many dialects of SQL out there (PostgreSQL, MySQL, Oracle, SQL Server, etc)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53676759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1536767591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Project Jupyter: “a non-profit, open-source project, born out of the </a:t>
            </a:r>
            <a:r>
              <a:rPr lang="en" u="sng">
                <a:solidFill>
                  <a:schemeClr val="hlink"/>
                </a:solidFill>
                <a:hlinkClick r:id="rId3"/>
              </a:rPr>
              <a:t>IPython Project</a:t>
            </a:r>
            <a:r>
              <a:rPr lang="en"/>
              <a:t> in 2014 as it evolved to support interactive data science and scientific computing across all programming languages. Jupyter will always be 100% open-source software, free for all to use and released under the liberal terms of the </a:t>
            </a:r>
            <a:r>
              <a:rPr lang="en" u="sng">
                <a:solidFill>
                  <a:schemeClr val="hlink"/>
                </a:solidFill>
                <a:hlinkClick r:id="rId4"/>
              </a:rPr>
              <a:t>modified BSD license</a:t>
            </a:r>
            <a:r>
              <a:rPr lang="en"/>
              <a:t>.” - </a:t>
            </a:r>
            <a:r>
              <a:rPr lang="en" u="sng">
                <a:solidFill>
                  <a:schemeClr val="hlink"/>
                </a:solidFill>
                <a:hlinkClick r:id="rId5"/>
              </a:rPr>
              <a:t>https://jupyter.org/about</a:t>
            </a:r>
            <a:endParaRPr/>
          </a:p>
          <a:p>
            <a:pPr marL="0" lvl="0" indent="0" algn="l" rtl="0">
              <a:lnSpc>
                <a:spcPct val="100000"/>
              </a:lnSpc>
              <a:spcBef>
                <a:spcPts val="0"/>
              </a:spcBef>
              <a:spcAft>
                <a:spcPts val="0"/>
              </a:spcAft>
              <a:buSzPts val="1100"/>
              <a:buNone/>
            </a:pPr>
            <a:r>
              <a:rPr lang="en"/>
              <a:t>IllumiDesk hosts these open source notebooks, giving you access to server space in a maintained environment (and helping us release, collect, and grade assignments like checkpoints and code challenges)</a:t>
            </a:r>
            <a:endParaRPr/>
          </a:p>
          <a:p>
            <a:pPr marL="0" lvl="0" indent="0" algn="l" rtl="0">
              <a:lnSpc>
                <a:spcPct val="100000"/>
              </a:lnSpc>
              <a:spcBef>
                <a:spcPts val="0"/>
              </a:spcBef>
              <a:spcAft>
                <a:spcPts val="0"/>
              </a:spcAft>
              <a:buSzPts val="1100"/>
              <a:buNone/>
            </a:pPr>
            <a:r>
              <a:rPr lang="en"/>
              <a:t>A text editor that’s designed to work with code is vital to taking your experience beyond the notebook, and is how most code is written - this will mostly look like READMEs and .py files for us in this course, but familiarity with a code editor is vital - we recommend VS Code but there are other options (Vim, Atom, Sublime) all of which would be fine to use in this course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4e1c7829d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4e1c7829d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Open up the floor to discussion - they just started a 15 week intensive program, what do they think data science is? Give at least a long awkward pause, and try to elicit some responses, before moving to the next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53676759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1536767591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Definitely want to emphasize how this is about saving and sharing YOUR CODE and YOUR WORK - the versioning on the next slide is related to keeping track of the versions of the languages you use (package versions)</a:t>
            </a:r>
            <a:endParaRPr/>
          </a:p>
          <a:p>
            <a:pPr marL="0" lvl="0" indent="0" algn="l" rtl="0">
              <a:lnSpc>
                <a:spcPct val="100000"/>
              </a:lnSpc>
              <a:spcBef>
                <a:spcPts val="0"/>
              </a:spcBef>
              <a:spcAft>
                <a:spcPts val="0"/>
              </a:spcAft>
              <a:buSzPts val="1100"/>
              <a:buNone/>
            </a:pPr>
            <a:r>
              <a:rPr lang="en"/>
              <a:t>Ah, Git. Developed in 2005, it’s a distributed version control system, free and open source, which allows for non-linear and distributed development and can work well with both small and large projects. It can feel really unwieldy at first, but it’s ubiquitous - it relies on saves (commits) to build a history of files, and is organized around repositories (which are just fancy folders/directories that you’re tracking with git)</a:t>
            </a:r>
            <a:endParaRPr/>
          </a:p>
          <a:p>
            <a:pPr marL="0" lvl="0" indent="0" algn="l" rtl="0">
              <a:lnSpc>
                <a:spcPct val="100000"/>
              </a:lnSpc>
              <a:spcBef>
                <a:spcPts val="0"/>
              </a:spcBef>
              <a:spcAft>
                <a:spcPts val="0"/>
              </a:spcAft>
              <a:buSzPts val="1100"/>
              <a:buNone/>
            </a:pPr>
            <a:r>
              <a:rPr lang="en"/>
              <a:t>GitHub is a place to host your git repositories - aka, the place in the cloud that can help you save and share what you’re developing. The world runs on GitHub - all of our python libraries, for example, are just repositories under the hood. We host our entire curriculum on GitHub, and you will use it both to collaborate with each other and as a place to showcase your DS portfolio. Not the only service like this (Atlassian’s BitBucket, GitLab, etc)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53676759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1536767591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Versioning - aka how to manage the fact that libraries (and python!) are constantly updating, often at different rates. We’ll have you use our environment (learn-env) for now - then down the line you might move to other environments as you branch out and pursue many other projects!</a:t>
            </a:r>
            <a:endParaRPr/>
          </a:p>
          <a:p>
            <a:pPr marL="0" lvl="0" indent="0" algn="l" rtl="0">
              <a:lnSpc>
                <a:spcPct val="100000"/>
              </a:lnSpc>
              <a:spcBef>
                <a:spcPts val="0"/>
              </a:spcBef>
              <a:spcAft>
                <a:spcPts val="0"/>
              </a:spcAft>
              <a:buSzPts val="1100"/>
              <a:buNone/>
            </a:pPr>
            <a:r>
              <a:rPr lang="en"/>
              <a:t>Definitely want to emphasize how this versioning is about PACKAGE VERSIONS related to the languages you used when working - while the version control on the previous slide is about saving and sharing your specific code/work.</a:t>
            </a:r>
            <a:endParaRPr/>
          </a:p>
          <a:p>
            <a:pPr marL="0" lvl="0" indent="0" algn="l" rtl="0">
              <a:lnSpc>
                <a:spcPct val="100000"/>
              </a:lnSpc>
              <a:spcBef>
                <a:spcPts val="0"/>
              </a:spcBef>
              <a:spcAft>
                <a:spcPts val="0"/>
              </a:spcAft>
              <a:buSzPts val="1100"/>
              <a:buNone/>
            </a:pPr>
            <a:r>
              <a:rPr lang="en"/>
              <a:t>Anaconda is a package manager, aka it’ll help you access python libraries. When you download a new library, Anaconda helps make sure that new library and all the old ones you have will play well together! Anaconda also allows you to create and switch between multiple environments, depending on what you need for your current project, and helps you share your environment details with others</a:t>
            </a:r>
            <a:endParaRPr/>
          </a:p>
          <a:p>
            <a:pPr marL="0" lvl="0" indent="0" algn="l" rtl="0">
              <a:lnSpc>
                <a:spcPct val="100000"/>
              </a:lnSpc>
              <a:spcBef>
                <a:spcPts val="0"/>
              </a:spcBef>
              <a:spcAft>
                <a:spcPts val="0"/>
              </a:spcAft>
              <a:buSzPts val="1100"/>
              <a:buNone/>
            </a:pPr>
            <a:r>
              <a:rPr lang="en"/>
              <a:t>Pip is the package management system for python libraries, connecting to the Python Package Index, where public Python packages are published - but it does less maintenance work than Anaconda. Try to find a conda installation method first, but pip installing a library likely won’t break anything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5329599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5329599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Time-permitting, can go through and discuss the two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4e1c7829d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4e1c7829d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Drew Conway - </a:t>
            </a:r>
            <a:r>
              <a:rPr lang="en" u="sng">
                <a:solidFill>
                  <a:schemeClr val="hlink"/>
                </a:solidFill>
                <a:hlinkClick r:id="rId3"/>
              </a:rPr>
              <a:t>http://drewconway.com/zia/2013/3/26/the-data-science-venn-diagram</a:t>
            </a:r>
            <a:endParaRPr/>
          </a:p>
          <a:p>
            <a:pPr marL="0" lvl="0" indent="0" algn="l" rtl="0">
              <a:spcBef>
                <a:spcPts val="0"/>
              </a:spcBef>
              <a:spcAft>
                <a:spcPts val="0"/>
              </a:spcAft>
              <a:buNone/>
            </a:pPr>
            <a:endParaRPr/>
          </a:p>
          <a:p>
            <a:pPr marL="0" lvl="0" indent="0" algn="l" rtl="0">
              <a:spcBef>
                <a:spcPts val="0"/>
              </a:spcBef>
              <a:spcAft>
                <a:spcPts val="0"/>
              </a:spcAft>
              <a:buNone/>
            </a:pPr>
            <a:r>
              <a:rPr lang="en"/>
              <a:t>This was the original DS venn diagram… there are dozens more out there 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4e1c7829d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4e1c7829d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broad definition that captures some nuance: the job might focus more on collecting, or on analyzing, or on interpreting, and it’s a role that is so nuanced because there was a time before “data scientist” was a term used broadly.</a:t>
            </a:r>
            <a:endParaRPr/>
          </a:p>
          <a:p>
            <a:pPr marL="0" lvl="0" indent="0" algn="l" rtl="0">
              <a:spcBef>
                <a:spcPts val="0"/>
              </a:spcBef>
              <a:spcAft>
                <a:spcPts val="0"/>
              </a:spcAft>
              <a:buNone/>
            </a:pPr>
            <a:r>
              <a:rPr lang="en"/>
              <a:t>Source: https://www.techtarget.com/searchenterpriseai/definition/data-scientist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4e1c7829d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4e1c7829d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Why do we need those three (or four) buckets of skills? To follow the data science process!</a:t>
            </a:r>
            <a:endParaRPr sz="1050">
              <a:solidFill>
                <a:srgbClr val="2B2B2B"/>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There are dozens of visualizations that show the ‘data science process’ - and plenty of data science workflows that some companies/teams follow (go through these next few slides quickly, talking about similarities and main takeaways about what a data science project even is)</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https://learn.nashvillesoftwareschool.com/blog/2017/08/22/data-science-process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53295994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53295994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3"/>
              </a:rPr>
              <a:t>https://www.udacity.com/blog/2014/11/data-science-job-skills.html</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Common roles we see our students enter, and thow the skills emphasized / responsibilities change across those roles - we touch on all of them, and data science is often the nexus of these skills/responsibilities, which is why that’s the name of our program! But note - if we asked 5 other places to hash out these skills and how they match up to a job title, we’d get 5 different answers. When looking for employment, it’ll be much more important to ask about responsibilities, projects, and expected outcomes, rather than looking at job title alone!</a:t>
            </a:r>
            <a:endParaRPr sz="1050" b="1">
              <a:solidFill>
                <a:srgbClr val="2B2B2B"/>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66281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54615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34986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0031" y="1078260"/>
            <a:ext cx="8643900" cy="1707900"/>
          </a:xfrm>
          <a:prstGeom prst="rect">
            <a:avLst/>
          </a:prstGeom>
          <a:noFill/>
          <a:ln>
            <a:noFill/>
          </a:ln>
        </p:spPr>
        <p:txBody>
          <a:bodyPr spcFirstLastPara="1" wrap="square" lIns="58925" tIns="58925" rIns="58925" bIns="58925" anchor="b" anchorCtr="0">
            <a:noAutofit/>
          </a:bodyPr>
          <a:lstStyle>
            <a:lvl1pPr marL="0" marR="0" lvl="0" indent="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1pPr>
            <a:lvl2pPr marL="0" marR="0" lvl="1" indent="1524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2pPr>
            <a:lvl3pPr marL="0" marR="0" lvl="2" indent="2921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3pPr>
            <a:lvl4pPr marL="0" marR="0" lvl="3" indent="4445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4pPr>
            <a:lvl5pPr marL="0" marR="0" lvl="4" indent="5842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5pPr>
            <a:lvl6pPr marL="0" marR="0" lvl="5" indent="7366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6pPr>
            <a:lvl7pPr marL="0" marR="0" lvl="6" indent="8890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7pPr>
            <a:lvl8pPr marL="0" marR="0" lvl="7" indent="10287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8pPr>
            <a:lvl9pPr marL="0" marR="0" lvl="8" indent="11811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9pPr>
          </a:lstStyle>
          <a:p>
            <a:endParaRPr/>
          </a:p>
        </p:txBody>
      </p:sp>
      <p:sp>
        <p:nvSpPr>
          <p:cNvPr id="52" name="Google Shape;52;p13"/>
          <p:cNvSpPr txBox="1">
            <a:spLocks noGrp="1"/>
          </p:cNvSpPr>
          <p:nvPr>
            <p:ph type="body" idx="1"/>
          </p:nvPr>
        </p:nvSpPr>
        <p:spPr>
          <a:xfrm>
            <a:off x="250031" y="2779365"/>
            <a:ext cx="8643900" cy="683100"/>
          </a:xfrm>
          <a:prstGeom prst="rect">
            <a:avLst/>
          </a:prstGeom>
          <a:noFill/>
          <a:ln>
            <a:noFill/>
          </a:ln>
        </p:spPr>
        <p:txBody>
          <a:bodyPr spcFirstLastPara="1" wrap="square" lIns="58925" tIns="58925" rIns="58925" bIns="58925" anchor="t" anchorCtr="0">
            <a:noAutofit/>
          </a:bodyPr>
          <a:lstStyle>
            <a:lvl1pPr marL="457200" marR="0" lvl="0"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1pPr>
            <a:lvl2pPr marL="914400" marR="0" lvl="1"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2pPr>
            <a:lvl3pPr marL="1371600" marR="0" lvl="2"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3pPr>
            <a:lvl4pPr marL="1828800" marR="0" lvl="3"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4pPr>
            <a:lvl5pPr marL="2286000" marR="0" lvl="4"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5pPr>
            <a:lvl6pPr marL="2743200" marR="0" lvl="5"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6pPr>
            <a:lvl7pPr marL="3200400" marR="0" lvl="6"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7pPr>
            <a:lvl8pPr marL="3657600" marR="0" lvl="7"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8pPr>
            <a:lvl9pPr marL="4114800" marR="0" lvl="8"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9pPr>
          </a:lstStyle>
          <a:p>
            <a:endParaRPr/>
          </a:p>
        </p:txBody>
      </p:sp>
      <p:sp>
        <p:nvSpPr>
          <p:cNvPr id="53" name="Google Shape;53;p13"/>
          <p:cNvSpPr txBox="1">
            <a:spLocks noGrp="1"/>
          </p:cNvSpPr>
          <p:nvPr>
            <p:ph type="sldNum" idx="12"/>
          </p:nvPr>
        </p:nvSpPr>
        <p:spPr>
          <a:xfrm>
            <a:off x="4446984" y="4889004"/>
            <a:ext cx="241200" cy="1875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1pPr>
            <a:lvl2pPr marL="0" marR="0" lvl="1"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2pPr>
            <a:lvl3pPr marL="0" marR="0" lvl="2"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3pPr>
            <a:lvl4pPr marL="0" marR="0" lvl="3"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4pPr>
            <a:lvl5pPr marL="0" marR="0" lvl="4"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5pPr>
            <a:lvl6pPr marL="0" marR="0" lvl="5"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6pPr>
            <a:lvl7pPr marL="0" marR="0" lvl="6"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7pPr>
            <a:lvl8pPr marL="0" marR="0" lvl="7"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8pPr>
            <a:lvl9pPr marL="0" marR="0" lvl="8"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900">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0" y="205740"/>
            <a:ext cx="8229600" cy="857400"/>
          </a:xfrm>
          <a:prstGeom prst="rect">
            <a:avLst/>
          </a:prstGeom>
          <a:noFill/>
          <a:ln>
            <a:noFill/>
          </a:ln>
        </p:spPr>
        <p:txBody>
          <a:bodyPr spcFirstLastPara="1" wrap="square" lIns="82275" tIns="82275" rIns="82275" bIns="82275" anchor="t" anchorCtr="0">
            <a:noAutofit/>
          </a:bodyPr>
          <a:lstStyle>
            <a:lvl1pPr marL="0" marR="0" lvl="0" indent="0" algn="ctr" rtl="0">
              <a:lnSpc>
                <a:spcPct val="100000"/>
              </a:lnSpc>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1pPr>
            <a:lvl2pPr marL="0" marR="0" lvl="1"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2pPr>
            <a:lvl3pPr marL="0" marR="0" lvl="2"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3pPr>
            <a:lvl4pPr marL="0" marR="0" lvl="3"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4pPr>
            <a:lvl5pPr marL="0" marR="0" lvl="4"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5pPr>
            <a:lvl6pPr marL="406400" marR="0" lvl="5"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6pPr>
            <a:lvl7pPr marL="825500" marR="0" lvl="6"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7pPr>
            <a:lvl8pPr marL="1231900" marR="0" lvl="7"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8pPr>
            <a:lvl9pPr marL="1651000" marR="0" lvl="8"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9pPr>
          </a:lstStyle>
          <a:p>
            <a:endParaRPr/>
          </a:p>
        </p:txBody>
      </p:sp>
      <p:sp>
        <p:nvSpPr>
          <p:cNvPr id="56" name="Google Shape;56;p14"/>
          <p:cNvSpPr txBox="1">
            <a:spLocks noGrp="1"/>
          </p:cNvSpPr>
          <p:nvPr>
            <p:ph type="body" idx="1"/>
          </p:nvPr>
        </p:nvSpPr>
        <p:spPr>
          <a:xfrm>
            <a:off x="457200" y="1200150"/>
            <a:ext cx="8229600" cy="3394800"/>
          </a:xfrm>
          <a:prstGeom prst="rect">
            <a:avLst/>
          </a:prstGeom>
          <a:noFill/>
          <a:ln>
            <a:noFill/>
          </a:ln>
        </p:spPr>
        <p:txBody>
          <a:bodyPr spcFirstLastPara="1" wrap="square" lIns="82275" tIns="82275" rIns="82275" bIns="82275" anchor="t" anchorCtr="0">
            <a:noAutofit/>
          </a:bodyPr>
          <a:lstStyle>
            <a:lvl1pPr marL="457200" marR="0" lvl="0"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1pPr>
            <a:lvl2pPr marL="914400" marR="0" lvl="1"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2pPr>
            <a:lvl3pPr marL="1371600" marR="0" lvl="2"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3pPr>
            <a:lvl4pPr marL="1828800" marR="0" lvl="3"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4pPr>
            <a:lvl5pPr marL="2286000" marR="0" lvl="4"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5pPr>
            <a:lvl6pPr marL="2743200" marR="0" lvl="5"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6pPr>
            <a:lvl7pPr marL="3200400" marR="0" lvl="6"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7pPr>
            <a:lvl8pPr marL="3657600" marR="0" lvl="7"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8pPr>
            <a:lvl9pPr marL="4114800" marR="0" lvl="8"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9pPr>
          </a:lstStyle>
          <a:p>
            <a:endParaRPr/>
          </a:p>
        </p:txBody>
      </p:sp>
      <p:sp>
        <p:nvSpPr>
          <p:cNvPr id="57" name="Google Shape;57;p14"/>
          <p:cNvSpPr txBox="1">
            <a:spLocks noGrp="1"/>
          </p:cNvSpPr>
          <p:nvPr>
            <p:ph type="sldNum" idx="12"/>
          </p:nvPr>
        </p:nvSpPr>
        <p:spPr>
          <a:xfrm>
            <a:off x="8602503" y="4732020"/>
            <a:ext cx="247200" cy="197100"/>
          </a:xfrm>
          <a:prstGeom prst="rect">
            <a:avLst/>
          </a:prstGeom>
          <a:noFill/>
          <a:ln>
            <a:noFill/>
          </a:ln>
        </p:spPr>
        <p:txBody>
          <a:bodyPr spcFirstLastPara="1" wrap="square" lIns="82275" tIns="41125" rIns="82275" bIns="41125" anchor="t" anchorCtr="0">
            <a:noAutofit/>
          </a:bodyPr>
          <a:lstStyle>
            <a:lvl1pPr marL="0" marR="0" lvl="0"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82588" y="0"/>
            <a:ext cx="8226300" cy="523800"/>
          </a:xfrm>
          <a:prstGeom prst="rect">
            <a:avLst/>
          </a:prstGeom>
          <a:noFill/>
          <a:ln>
            <a:noFill/>
          </a:ln>
        </p:spPr>
        <p:txBody>
          <a:bodyPr spcFirstLastPara="1" wrap="square" lIns="91400" tIns="45700" rIns="91400" bIns="4570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81000" y="797719"/>
            <a:ext cx="8410500" cy="4026600"/>
          </a:xfrm>
          <a:prstGeom prst="rect">
            <a:avLst/>
          </a:prstGeom>
          <a:noFill/>
          <a:ln>
            <a:noFill/>
          </a:ln>
        </p:spPr>
        <p:txBody>
          <a:bodyPr spcFirstLastPara="1" wrap="square" lIns="91375" tIns="45675" rIns="91375" bIns="45675" anchor="t" anchorCtr="0">
            <a:noAutofit/>
          </a:bodyPr>
          <a:lstStyle>
            <a:lvl1pPr marL="457200" lvl="0" indent="-354330" algn="l" rtl="0">
              <a:spcBef>
                <a:spcPts val="900"/>
              </a:spcBef>
              <a:spcAft>
                <a:spcPts val="0"/>
              </a:spcAft>
              <a:buSzPts val="1980"/>
              <a:buChar char="●"/>
              <a:defRPr/>
            </a:lvl1pPr>
            <a:lvl2pPr marL="914400" lvl="1" indent="-342900" algn="l" rtl="0">
              <a:lnSpc>
                <a:spcPct val="90000"/>
              </a:lnSpc>
              <a:spcBef>
                <a:spcPts val="45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1" name="Google Shape;61;p15"/>
          <p:cNvSpPr txBox="1">
            <a:spLocks noGrp="1"/>
          </p:cNvSpPr>
          <p:nvPr>
            <p:ph type="sldNum" idx="12"/>
          </p:nvPr>
        </p:nvSpPr>
        <p:spPr>
          <a:xfrm>
            <a:off x="8645525" y="4941094"/>
            <a:ext cx="498600" cy="202500"/>
          </a:xfrm>
          <a:prstGeom prst="rect">
            <a:avLst/>
          </a:prstGeom>
          <a:noFill/>
          <a:ln>
            <a:noFill/>
          </a:ln>
        </p:spPr>
        <p:txBody>
          <a:bodyPr spcFirstLastPara="1" wrap="square" lIns="91425" tIns="45700" rIns="91425" bIns="45700" anchor="t" anchorCtr="0">
            <a:noAutofit/>
          </a:bodyPr>
          <a:lstStyle>
            <a:lvl1pPr marL="0" lvl="0" indent="0" algn="ctr" rtl="0">
              <a:spcBef>
                <a:spcPts val="0"/>
              </a:spcBef>
              <a:spcAft>
                <a:spcPts val="0"/>
              </a:spcAft>
              <a:buNone/>
              <a:defRPr sz="900" b="1" i="0" u="none" strike="noStrike" cap="none">
                <a:solidFill>
                  <a:srgbClr val="A40D12"/>
                </a:solidFill>
                <a:latin typeface="Arial"/>
                <a:ea typeface="Arial"/>
                <a:cs typeface="Arial"/>
                <a:sym typeface="Arial"/>
              </a:defRPr>
            </a:lvl1pPr>
            <a:lvl2pPr marL="0" lvl="1" indent="0" algn="ctr" rtl="0">
              <a:spcBef>
                <a:spcPts val="0"/>
              </a:spcBef>
              <a:spcAft>
                <a:spcPts val="0"/>
              </a:spcAft>
              <a:buNone/>
              <a:defRPr sz="900" b="1" i="0" u="none" strike="noStrike" cap="none">
                <a:solidFill>
                  <a:srgbClr val="A40D12"/>
                </a:solidFill>
                <a:latin typeface="Arial"/>
                <a:ea typeface="Arial"/>
                <a:cs typeface="Arial"/>
                <a:sym typeface="Arial"/>
              </a:defRPr>
            </a:lvl2pPr>
            <a:lvl3pPr marL="0" lvl="2" indent="0" algn="ctr" rtl="0">
              <a:spcBef>
                <a:spcPts val="0"/>
              </a:spcBef>
              <a:spcAft>
                <a:spcPts val="0"/>
              </a:spcAft>
              <a:buNone/>
              <a:defRPr sz="900" b="1" i="0" u="none" strike="noStrike" cap="none">
                <a:solidFill>
                  <a:srgbClr val="A40D12"/>
                </a:solidFill>
                <a:latin typeface="Arial"/>
                <a:ea typeface="Arial"/>
                <a:cs typeface="Arial"/>
                <a:sym typeface="Arial"/>
              </a:defRPr>
            </a:lvl3pPr>
            <a:lvl4pPr marL="0" lvl="3" indent="0" algn="ctr" rtl="0">
              <a:spcBef>
                <a:spcPts val="0"/>
              </a:spcBef>
              <a:spcAft>
                <a:spcPts val="0"/>
              </a:spcAft>
              <a:buNone/>
              <a:defRPr sz="900" b="1" i="0" u="none" strike="noStrike" cap="none">
                <a:solidFill>
                  <a:srgbClr val="A40D12"/>
                </a:solidFill>
                <a:latin typeface="Arial"/>
                <a:ea typeface="Arial"/>
                <a:cs typeface="Arial"/>
                <a:sym typeface="Arial"/>
              </a:defRPr>
            </a:lvl4pPr>
            <a:lvl5pPr marL="0" lvl="4" indent="0" algn="ctr" rtl="0">
              <a:spcBef>
                <a:spcPts val="0"/>
              </a:spcBef>
              <a:spcAft>
                <a:spcPts val="0"/>
              </a:spcAft>
              <a:buNone/>
              <a:defRPr sz="900" b="1" i="0" u="none" strike="noStrike" cap="none">
                <a:solidFill>
                  <a:srgbClr val="A40D12"/>
                </a:solidFill>
                <a:latin typeface="Arial"/>
                <a:ea typeface="Arial"/>
                <a:cs typeface="Arial"/>
                <a:sym typeface="Arial"/>
              </a:defRPr>
            </a:lvl5pPr>
            <a:lvl6pPr marL="0" lvl="5" indent="0" algn="ctr" rtl="0">
              <a:spcBef>
                <a:spcPts val="0"/>
              </a:spcBef>
              <a:spcAft>
                <a:spcPts val="0"/>
              </a:spcAft>
              <a:buNone/>
              <a:defRPr sz="900" b="1" i="0" u="none" strike="noStrike" cap="none">
                <a:solidFill>
                  <a:srgbClr val="A40D12"/>
                </a:solidFill>
                <a:latin typeface="Arial"/>
                <a:ea typeface="Arial"/>
                <a:cs typeface="Arial"/>
                <a:sym typeface="Arial"/>
              </a:defRPr>
            </a:lvl6pPr>
            <a:lvl7pPr marL="0" lvl="6" indent="0" algn="ctr" rtl="0">
              <a:spcBef>
                <a:spcPts val="0"/>
              </a:spcBef>
              <a:spcAft>
                <a:spcPts val="0"/>
              </a:spcAft>
              <a:buNone/>
              <a:defRPr sz="900" b="1" i="0" u="none" strike="noStrike" cap="none">
                <a:solidFill>
                  <a:srgbClr val="A40D12"/>
                </a:solidFill>
                <a:latin typeface="Arial"/>
                <a:ea typeface="Arial"/>
                <a:cs typeface="Arial"/>
                <a:sym typeface="Arial"/>
              </a:defRPr>
            </a:lvl7pPr>
            <a:lvl8pPr marL="0" lvl="7" indent="0" algn="ctr" rtl="0">
              <a:spcBef>
                <a:spcPts val="0"/>
              </a:spcBef>
              <a:spcAft>
                <a:spcPts val="0"/>
              </a:spcAft>
              <a:buNone/>
              <a:defRPr sz="900" b="1" i="0" u="none" strike="noStrike" cap="none">
                <a:solidFill>
                  <a:srgbClr val="A40D12"/>
                </a:solidFill>
                <a:latin typeface="Arial"/>
                <a:ea typeface="Arial"/>
                <a:cs typeface="Arial"/>
                <a:sym typeface="Arial"/>
              </a:defRPr>
            </a:lvl8pPr>
            <a:lvl9pPr marL="0" lvl="8" indent="0" algn="ctr" rtl="0">
              <a:spcBef>
                <a:spcPts val="0"/>
              </a:spcBef>
              <a:spcAft>
                <a:spcPts val="0"/>
              </a:spcAft>
              <a:buNone/>
              <a:defRPr sz="900" b="1" i="0" u="none" strike="noStrike" cap="none">
                <a:solidFill>
                  <a:srgbClr val="A40D1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1_Title slide 5">
    <p:bg>
      <p:bgPr>
        <a:solidFill>
          <a:schemeClr val="lt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2">
  <p:cSld name="1_Title slide 4">
    <p:bg>
      <p:bgPr>
        <a:solidFill>
          <a:schemeClr val="lt1"/>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b="15604"/>
          <a:stretch/>
        </p:blipFill>
        <p:spPr>
          <a:xfrm>
            <a:off x="0" y="0"/>
            <a:ext cx="9144003" cy="5143501"/>
          </a:xfrm>
          <a:prstGeom prst="rect">
            <a:avLst/>
          </a:prstGeom>
          <a:noFill/>
          <a:ln>
            <a:noFill/>
          </a:ln>
        </p:spPr>
      </p:pic>
      <p:sp>
        <p:nvSpPr>
          <p:cNvPr id="66" name="Google Shape;66;p17"/>
          <p:cNvSpPr/>
          <p:nvPr/>
        </p:nvSpPr>
        <p:spPr>
          <a:xfrm>
            <a:off x="0" y="0"/>
            <a:ext cx="9144000" cy="5143500"/>
          </a:xfrm>
          <a:prstGeom prst="rect">
            <a:avLst/>
          </a:prstGeom>
          <a:solidFill>
            <a:schemeClr val="dk1">
              <a:alpha val="6784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7"/>
          <p:cNvPicPr preferRelativeResize="0"/>
          <p:nvPr/>
        </p:nvPicPr>
        <p:blipFill rotWithShape="1">
          <a:blip r:embed="rId3">
            <a:alphaModFix/>
          </a:blip>
          <a:srcRect/>
          <a:stretch/>
        </p:blipFill>
        <p:spPr>
          <a:xfrm>
            <a:off x="8683239" y="119991"/>
            <a:ext cx="359161" cy="359161"/>
          </a:xfrm>
          <a:prstGeom prst="rect">
            <a:avLst/>
          </a:prstGeom>
          <a:noFill/>
          <a:ln>
            <a:noFill/>
          </a:ln>
        </p:spPr>
      </p:pic>
      <p:sp>
        <p:nvSpPr>
          <p:cNvPr id="69" name="Google Shape;69;p17"/>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1_Section header 2_1">
    <p:spTree>
      <p:nvGrpSpPr>
        <p:cNvPr id="1" name="Shape 70"/>
        <p:cNvGrpSpPr/>
        <p:nvPr/>
      </p:nvGrpSpPr>
      <p:grpSpPr>
        <a:xfrm>
          <a:off x="0" y="0"/>
          <a:ext cx="0" cy="0"/>
          <a:chOff x="0" y="0"/>
          <a:chExt cx="0" cy="0"/>
        </a:xfrm>
      </p:grpSpPr>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8"/>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Google Shape;73;p18"/>
          <p:cNvPicPr preferRelativeResize="0"/>
          <p:nvPr/>
        </p:nvPicPr>
        <p:blipFill rotWithShape="1">
          <a:blip r:embed="rId2">
            <a:alphaModFix/>
          </a:blip>
          <a:srcRect/>
          <a:stretch/>
        </p:blipFill>
        <p:spPr>
          <a:xfrm>
            <a:off x="8685784" y="119991"/>
            <a:ext cx="356616" cy="356616"/>
          </a:xfrm>
          <a:prstGeom prst="rect">
            <a:avLst/>
          </a:prstGeom>
          <a:noFill/>
          <a:ln>
            <a:noFill/>
          </a:ln>
        </p:spPr>
      </p:pic>
      <p:sp>
        <p:nvSpPr>
          <p:cNvPr id="74" name="Google Shape;74;p18"/>
          <p:cNvSpPr/>
          <p:nvPr/>
        </p:nvSpPr>
        <p:spPr>
          <a:xfrm>
            <a:off x="341319" y="119992"/>
            <a:ext cx="5367600" cy="4917600"/>
          </a:xfrm>
          <a:prstGeom prst="parallelogram">
            <a:avLst>
              <a:gd name="adj" fmla="val 28149"/>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18"/>
          <p:cNvSpPr/>
          <p:nvPr/>
        </p:nvSpPr>
        <p:spPr>
          <a:xfrm>
            <a:off x="94183" y="119990"/>
            <a:ext cx="2706600" cy="4917600"/>
          </a:xfrm>
          <a:prstGeom prst="rect">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1">
  <p:cSld name="1_Section header 2_1_1">
    <p:spTree>
      <p:nvGrpSpPr>
        <p:cNvPr id="1" name="Shape 76"/>
        <p:cNvGrpSpPr/>
        <p:nvPr/>
      </p:nvGrpSpPr>
      <p:grpSpPr>
        <a:xfrm>
          <a:off x="0" y="0"/>
          <a:ext cx="0" cy="0"/>
          <a:chOff x="0" y="0"/>
          <a:chExt cx="0" cy="0"/>
        </a:xfrm>
      </p:grpSpPr>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9"/>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9"/>
          <p:cNvSpPr/>
          <p:nvPr/>
        </p:nvSpPr>
        <p:spPr>
          <a:xfrm>
            <a:off x="3694119" y="119992"/>
            <a:ext cx="5367600" cy="4917600"/>
          </a:xfrm>
          <a:prstGeom prst="parallelogram">
            <a:avLst>
              <a:gd name="adj" fmla="val 28149"/>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9"/>
          <p:cNvSpPr/>
          <p:nvPr/>
        </p:nvSpPr>
        <p:spPr>
          <a:xfrm>
            <a:off x="6342583" y="119990"/>
            <a:ext cx="2706600" cy="4917600"/>
          </a:xfrm>
          <a:prstGeom prst="rect">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1" name="Google Shape;81;p19"/>
          <p:cNvPicPr preferRelativeResize="0"/>
          <p:nvPr/>
        </p:nvPicPr>
        <p:blipFill rotWithShape="1">
          <a:blip r:embed="rId2">
            <a:alphaModFix/>
          </a:blip>
          <a:srcRect/>
          <a:stretch/>
        </p:blipFill>
        <p:spPr>
          <a:xfrm>
            <a:off x="8685784" y="119991"/>
            <a:ext cx="356616" cy="356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4">
  <p:cSld name="TITLE_1_1">
    <p:spTree>
      <p:nvGrpSpPr>
        <p:cNvPr id="1" name="Shape 82"/>
        <p:cNvGrpSpPr/>
        <p:nvPr/>
      </p:nvGrpSpPr>
      <p:grpSpPr>
        <a:xfrm>
          <a:off x="0" y="0"/>
          <a:ext cx="0" cy="0"/>
          <a:chOff x="0" y="0"/>
          <a:chExt cx="0" cy="0"/>
        </a:xfrm>
      </p:grpSpPr>
      <p:sp>
        <p:nvSpPr>
          <p:cNvPr id="83" name="Google Shape;83;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 name="Google Shape;84;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1_Section header 6">
    <p:spTree>
      <p:nvGrpSpPr>
        <p:cNvPr id="1" name="Shape 86"/>
        <p:cNvGrpSpPr/>
        <p:nvPr/>
      </p:nvGrpSpPr>
      <p:grpSpPr>
        <a:xfrm>
          <a:off x="0" y="0"/>
          <a:ext cx="0" cy="0"/>
          <a:chOff x="0" y="0"/>
          <a:chExt cx="0" cy="0"/>
        </a:xfrm>
      </p:grpSpPr>
      <p:pic>
        <p:nvPicPr>
          <p:cNvPr id="87" name="Google Shape;87;p21"/>
          <p:cNvPicPr preferRelativeResize="0"/>
          <p:nvPr/>
        </p:nvPicPr>
        <p:blipFill rotWithShape="1">
          <a:blip r:embed="rId2">
            <a:alphaModFix/>
          </a:blip>
          <a:srcRect/>
          <a:stretch/>
        </p:blipFill>
        <p:spPr>
          <a:xfrm>
            <a:off x="8685784" y="119991"/>
            <a:ext cx="356616" cy="356616"/>
          </a:xfrm>
          <a:prstGeom prst="rect">
            <a:avLst/>
          </a:prstGeom>
          <a:noFill/>
          <a:ln>
            <a:noFill/>
          </a:ln>
        </p:spPr>
      </p:pic>
      <p:sp>
        <p:nvSpPr>
          <p:cNvPr id="88" name="Google Shape;8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21"/>
          <p:cNvSpPr/>
          <p:nvPr/>
        </p:nvSpPr>
        <p:spPr>
          <a:xfrm>
            <a:off x="94184" y="119991"/>
            <a:ext cx="8948100" cy="4917600"/>
          </a:xfrm>
          <a:prstGeom prst="rect">
            <a:avLst/>
          </a:pr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 name="Google Shape;96;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4" name="Google Shape;10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6" name="Google Shape;11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9" name="Google Shape;11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3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8" name="Google Shape;12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3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3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2" name="Google Shape;13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137" name="Google Shape;137;p34"/>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9" name="Google Shape;139;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0" name="Google Shape;140;p34"/>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2" name="Google Shape;92;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93" name="Google Shape;9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omments" Target="../comments/comment1.xml"/><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https://www.python.org/dev/peps/pep-0020/#id2"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144"/>
        <p:cNvGrpSpPr/>
        <p:nvPr/>
      </p:nvGrpSpPr>
      <p:grpSpPr>
        <a:xfrm>
          <a:off x="0" y="0"/>
          <a:ext cx="0" cy="0"/>
          <a:chOff x="0" y="0"/>
          <a:chExt cx="0" cy="0"/>
        </a:xfrm>
      </p:grpSpPr>
      <p:sp>
        <p:nvSpPr>
          <p:cNvPr id="145" name="Google Shape;145;p35"/>
          <p:cNvSpPr/>
          <p:nvPr/>
        </p:nvSpPr>
        <p:spPr>
          <a:xfrm rot="4846190">
            <a:off x="5604145" y="549362"/>
            <a:ext cx="3018686" cy="3018686"/>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5"/>
          <p:cNvSpPr/>
          <p:nvPr/>
        </p:nvSpPr>
        <p:spPr>
          <a:xfrm rot="10800000">
            <a:off x="6468900" y="125"/>
            <a:ext cx="2675100" cy="2675100"/>
          </a:xfrm>
          <a:prstGeom prst="rtTriangle">
            <a:avLst/>
          </a:prstGeom>
          <a:solidFill>
            <a:srgbClr val="FAD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5"/>
          <p:cNvSpPr txBox="1"/>
          <p:nvPr/>
        </p:nvSpPr>
        <p:spPr>
          <a:xfrm>
            <a:off x="294500" y="373025"/>
            <a:ext cx="4383000" cy="41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FFFFFF"/>
                </a:solidFill>
                <a:latin typeface="DM Serif Display"/>
                <a:ea typeface="DM Serif Display"/>
                <a:cs typeface="DM Serif Display"/>
                <a:sym typeface="DM Serif Display"/>
              </a:rPr>
              <a:t>Data Science and the </a:t>
            </a:r>
            <a:br>
              <a:rPr lang="en" sz="4800">
                <a:solidFill>
                  <a:srgbClr val="FFFFFF"/>
                </a:solidFill>
                <a:latin typeface="DM Serif Display"/>
                <a:ea typeface="DM Serif Display"/>
                <a:cs typeface="DM Serif Display"/>
                <a:sym typeface="DM Serif Display"/>
              </a:rPr>
            </a:br>
            <a:r>
              <a:rPr lang="en" sz="4800">
                <a:solidFill>
                  <a:srgbClr val="FFFFFF"/>
                </a:solidFill>
                <a:latin typeface="DM Serif Display"/>
                <a:ea typeface="DM Serif Display"/>
                <a:cs typeface="DM Serif Display"/>
                <a:sym typeface="DM Serif Display"/>
              </a:rPr>
              <a:t>Data Scientist Toolkit</a:t>
            </a:r>
            <a:endParaRPr sz="4800" i="0" u="none" strike="noStrike" cap="none">
              <a:solidFill>
                <a:srgbClr val="FFFFFF"/>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FFFFFF"/>
              </a:solidFill>
              <a:latin typeface="DM Serif Display"/>
              <a:ea typeface="DM Serif Display"/>
              <a:cs typeface="DM Serif Display"/>
              <a:sym typeface="DM Serif Display"/>
            </a:endParaRPr>
          </a:p>
        </p:txBody>
      </p:sp>
      <p:pic>
        <p:nvPicPr>
          <p:cNvPr id="148" name="Google Shape;148;p35"/>
          <p:cNvPicPr preferRelativeResize="0"/>
          <p:nvPr/>
        </p:nvPicPr>
        <p:blipFill rotWithShape="1">
          <a:blip r:embed="rId3">
            <a:alphaModFix/>
          </a:blip>
          <a:srcRect r="10"/>
          <a:stretch/>
        </p:blipFill>
        <p:spPr>
          <a:xfrm>
            <a:off x="6751179" y="4660525"/>
            <a:ext cx="2094225" cy="222000"/>
          </a:xfrm>
          <a:prstGeom prst="rect">
            <a:avLst/>
          </a:prstGeom>
          <a:noFill/>
          <a:ln>
            <a:noFill/>
          </a:ln>
        </p:spPr>
      </p:pic>
      <p:sp>
        <p:nvSpPr>
          <p:cNvPr id="149" name="Google Shape;149;p35"/>
          <p:cNvSpPr/>
          <p:nvPr/>
        </p:nvSpPr>
        <p:spPr>
          <a:xfrm rot="3438973">
            <a:off x="6836868" y="748545"/>
            <a:ext cx="1686660" cy="1686660"/>
          </a:xfrm>
          <a:prstGeom prst="octagon">
            <a:avLst>
              <a:gd name="adj" fmla="val 29289"/>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Problem Formulation</a:t>
            </a:r>
          </a:p>
          <a:p>
            <a:pPr marL="0" marR="0" lvl="0" indent="0" algn="l" rtl="0">
              <a:lnSpc>
                <a:spcPct val="100000"/>
              </a:lnSpc>
              <a:spcBef>
                <a:spcPts val="0"/>
              </a:spcBef>
              <a:spcAft>
                <a:spcPts val="0"/>
              </a:spcAft>
              <a:buClr>
                <a:srgbClr val="000000"/>
              </a:buClr>
              <a:buSzPts val="4800"/>
              <a:buFont typeface="Arial"/>
              <a:buNone/>
            </a:pPr>
            <a:endParaRPr lang="en-US"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43083" y="1022749"/>
            <a:ext cx="8440685" cy="7950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chemeClr val="tx1">
                    <a:lumMod val="95000"/>
                    <a:lumOff val="5000"/>
                  </a:schemeClr>
                </a:solidFill>
                <a:latin typeface="+mj-lt"/>
                <a:ea typeface="Fira Sans"/>
                <a:cs typeface="Fira Sans"/>
                <a:sym typeface="Fira Sans"/>
              </a:rPr>
              <a:t>Transformation: </a:t>
            </a:r>
            <a:r>
              <a:rPr lang="en-US" sz="2000" dirty="0">
                <a:solidFill>
                  <a:schemeClr val="tx1">
                    <a:lumMod val="95000"/>
                    <a:lumOff val="5000"/>
                  </a:schemeClr>
                </a:solidFill>
                <a:latin typeface="+mj-lt"/>
                <a:ea typeface="Fira Sans"/>
                <a:cs typeface="Fira Sans"/>
                <a:sym typeface="Fira Sans"/>
              </a:rPr>
              <a:t>Q</a:t>
            </a:r>
            <a:r>
              <a:rPr lang="en" sz="2000" dirty="0">
                <a:solidFill>
                  <a:schemeClr val="tx1">
                    <a:lumMod val="95000"/>
                    <a:lumOff val="5000"/>
                  </a:schemeClr>
                </a:solidFill>
                <a:latin typeface="+mj-lt"/>
                <a:ea typeface="Fira Sans"/>
                <a:cs typeface="Fira Sans"/>
                <a:sym typeface="Fira Sans"/>
              </a:rPr>
              <a:t>uestion into data science workflow/task.</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FDA53A41-B3AE-4458-6EF6-5C5C3DF934EE}"/>
              </a:ext>
            </a:extLst>
          </p:cNvPr>
          <p:cNvSpPr/>
          <p:nvPr/>
        </p:nvSpPr>
        <p:spPr>
          <a:xfrm>
            <a:off x="204095" y="2949091"/>
            <a:ext cx="1504950" cy="2028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 Return on investment?</a:t>
            </a:r>
          </a:p>
          <a:p>
            <a:pPr algn="ctr"/>
            <a:r>
              <a:rPr lang="en-US" sz="1000" dirty="0"/>
              <a:t>- Critical acclaim (aggregated critic scores?)</a:t>
            </a:r>
          </a:p>
          <a:p>
            <a:pPr algn="ctr"/>
            <a:r>
              <a:rPr lang="en-US" sz="1000" dirty="0"/>
              <a:t>- Exposure (popularity)</a:t>
            </a:r>
          </a:p>
          <a:p>
            <a:pPr algn="ctr"/>
            <a:endParaRPr lang="en-US" sz="1000" dirty="0"/>
          </a:p>
        </p:txBody>
      </p:sp>
      <p:sp>
        <p:nvSpPr>
          <p:cNvPr id="7" name="Rectangle 6">
            <a:extLst>
              <a:ext uri="{FF2B5EF4-FFF2-40B4-BE49-F238E27FC236}">
                <a16:creationId xmlns:a16="http://schemas.microsoft.com/office/drawing/2014/main" id="{E5736244-A909-E998-97EB-9E0D5CF4945F}"/>
              </a:ext>
            </a:extLst>
          </p:cNvPr>
          <p:cNvSpPr/>
          <p:nvPr/>
        </p:nvSpPr>
        <p:spPr>
          <a:xfrm>
            <a:off x="2647180" y="2149475"/>
            <a:ext cx="1504950"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Acquisition:</a:t>
            </a:r>
          </a:p>
          <a:p>
            <a:pPr algn="ctr"/>
            <a:r>
              <a:rPr lang="en-US" sz="1000" dirty="0" err="1"/>
              <a:t>Imdb</a:t>
            </a:r>
            <a:endParaRPr lang="en-US" sz="1000" dirty="0"/>
          </a:p>
          <a:p>
            <a:pPr algn="ctr"/>
            <a:r>
              <a:rPr lang="en-US" sz="1000" dirty="0"/>
              <a:t>Rotten Tomatoes</a:t>
            </a:r>
          </a:p>
          <a:p>
            <a:pPr algn="ctr"/>
            <a:r>
              <a:rPr lang="en-US" sz="1000" dirty="0"/>
              <a:t>etc.</a:t>
            </a:r>
          </a:p>
          <a:p>
            <a:pPr algn="ctr"/>
            <a:endParaRPr lang="en-US" sz="1000" dirty="0"/>
          </a:p>
        </p:txBody>
      </p:sp>
      <p:sp>
        <p:nvSpPr>
          <p:cNvPr id="8" name="Oval 7">
            <a:extLst>
              <a:ext uri="{FF2B5EF4-FFF2-40B4-BE49-F238E27FC236}">
                <a16:creationId xmlns:a16="http://schemas.microsoft.com/office/drawing/2014/main" id="{19327E97-416D-2FAF-C740-95D2091570AF}"/>
              </a:ext>
            </a:extLst>
          </p:cNvPr>
          <p:cNvSpPr/>
          <p:nvPr/>
        </p:nvSpPr>
        <p:spPr>
          <a:xfrm>
            <a:off x="2227310" y="3641316"/>
            <a:ext cx="2344690" cy="1123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Cleaning + Transformation:</a:t>
            </a:r>
          </a:p>
          <a:p>
            <a:pPr algn="ctr"/>
            <a:r>
              <a:rPr lang="en-US" sz="1000" dirty="0"/>
              <a:t>Grouping</a:t>
            </a:r>
          </a:p>
          <a:p>
            <a:pPr algn="ctr"/>
            <a:r>
              <a:rPr lang="en-US" sz="1000" dirty="0"/>
              <a:t>Derived variables</a:t>
            </a:r>
          </a:p>
          <a:p>
            <a:pPr algn="ctr"/>
            <a:r>
              <a:rPr lang="en-US" sz="1000" dirty="0"/>
              <a:t>Data filtering</a:t>
            </a:r>
            <a:endParaRPr lang="en-US" sz="1100" dirty="0"/>
          </a:p>
        </p:txBody>
      </p:sp>
      <p:sp>
        <p:nvSpPr>
          <p:cNvPr id="10" name="Rectangle 9">
            <a:extLst>
              <a:ext uri="{FF2B5EF4-FFF2-40B4-BE49-F238E27FC236}">
                <a16:creationId xmlns:a16="http://schemas.microsoft.com/office/drawing/2014/main" id="{E9321FAD-3B48-7705-0CF1-0E02A2318733}"/>
              </a:ext>
            </a:extLst>
          </p:cNvPr>
          <p:cNvSpPr/>
          <p:nvPr/>
        </p:nvSpPr>
        <p:spPr>
          <a:xfrm>
            <a:off x="5183684" y="3702499"/>
            <a:ext cx="1625820" cy="106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Set of dependent factors</a:t>
            </a:r>
          </a:p>
          <a:p>
            <a:pPr algn="ctr"/>
            <a:r>
              <a:rPr lang="en-US" sz="1000" dirty="0"/>
              <a:t>vs.</a:t>
            </a:r>
          </a:p>
          <a:p>
            <a:pPr algn="ctr"/>
            <a:r>
              <a:rPr lang="en-US" sz="1000" dirty="0"/>
              <a:t>metrics</a:t>
            </a:r>
          </a:p>
          <a:p>
            <a:pPr algn="ctr"/>
            <a:endParaRPr lang="en-US" sz="1000" dirty="0"/>
          </a:p>
        </p:txBody>
      </p:sp>
      <p:sp>
        <p:nvSpPr>
          <p:cNvPr id="11" name="Rectangle 10">
            <a:extLst>
              <a:ext uri="{FF2B5EF4-FFF2-40B4-BE49-F238E27FC236}">
                <a16:creationId xmlns:a16="http://schemas.microsoft.com/office/drawing/2014/main" id="{6DDA4780-D9C5-3EA8-07ED-84653906F88C}"/>
              </a:ext>
            </a:extLst>
          </p:cNvPr>
          <p:cNvSpPr/>
          <p:nvPr/>
        </p:nvSpPr>
        <p:spPr>
          <a:xfrm>
            <a:off x="7421189" y="3702499"/>
            <a:ext cx="1625820" cy="106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Science / ML modeling and interpretation</a:t>
            </a:r>
          </a:p>
          <a:p>
            <a:pPr algn="ctr"/>
            <a:endParaRPr lang="en-US" sz="1000" dirty="0"/>
          </a:p>
        </p:txBody>
      </p:sp>
      <p:sp>
        <p:nvSpPr>
          <p:cNvPr id="12" name="Rectangle 11">
            <a:extLst>
              <a:ext uri="{FF2B5EF4-FFF2-40B4-BE49-F238E27FC236}">
                <a16:creationId xmlns:a16="http://schemas.microsoft.com/office/drawing/2014/main" id="{3E24C073-E618-807C-92F6-96BA2466A1BD}"/>
              </a:ext>
            </a:extLst>
          </p:cNvPr>
          <p:cNvSpPr/>
          <p:nvPr/>
        </p:nvSpPr>
        <p:spPr>
          <a:xfrm>
            <a:off x="5244119" y="2149475"/>
            <a:ext cx="1504950"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Visualization and Data Exploration</a:t>
            </a:r>
          </a:p>
          <a:p>
            <a:pPr algn="ctr"/>
            <a:endParaRPr lang="en-US" sz="1000" dirty="0"/>
          </a:p>
        </p:txBody>
      </p:sp>
      <p:sp>
        <p:nvSpPr>
          <p:cNvPr id="13" name="Arrow: Right 12">
            <a:extLst>
              <a:ext uri="{FF2B5EF4-FFF2-40B4-BE49-F238E27FC236}">
                <a16:creationId xmlns:a16="http://schemas.microsoft.com/office/drawing/2014/main" id="{3D9C0421-2DF4-3607-8D31-ED0987D5A447}"/>
              </a:ext>
            </a:extLst>
          </p:cNvPr>
          <p:cNvSpPr/>
          <p:nvPr/>
        </p:nvSpPr>
        <p:spPr>
          <a:xfrm>
            <a:off x="1783724" y="4089042"/>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7FDEE4C-020D-005C-405D-FE3140FD06CF}"/>
              </a:ext>
            </a:extLst>
          </p:cNvPr>
          <p:cNvSpPr/>
          <p:nvPr/>
        </p:nvSpPr>
        <p:spPr>
          <a:xfrm>
            <a:off x="4682882" y="4120751"/>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8F822E1-ABF8-5D07-1C31-B02EA6AA27B0}"/>
              </a:ext>
            </a:extLst>
          </p:cNvPr>
          <p:cNvSpPr/>
          <p:nvPr/>
        </p:nvSpPr>
        <p:spPr>
          <a:xfrm>
            <a:off x="6949698" y="4120751"/>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52423DF-CE49-8346-DAF1-06B069929BAB}"/>
              </a:ext>
            </a:extLst>
          </p:cNvPr>
          <p:cNvSpPr/>
          <p:nvPr/>
        </p:nvSpPr>
        <p:spPr>
          <a:xfrm rot="5400000">
            <a:off x="3267390" y="3255633"/>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Arrow: Right 16">
            <a:extLst>
              <a:ext uri="{FF2B5EF4-FFF2-40B4-BE49-F238E27FC236}">
                <a16:creationId xmlns:a16="http://schemas.microsoft.com/office/drawing/2014/main" id="{51162FE4-08F5-0F24-2A6B-0A64317B654B}"/>
              </a:ext>
            </a:extLst>
          </p:cNvPr>
          <p:cNvSpPr/>
          <p:nvPr/>
        </p:nvSpPr>
        <p:spPr>
          <a:xfrm rot="5400000">
            <a:off x="5816289" y="3232343"/>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60890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52" name="Google Shape;252;p48"/>
          <p:cNvPicPr preferRelativeResize="0"/>
          <p:nvPr/>
        </p:nvPicPr>
        <p:blipFill>
          <a:blip r:embed="rId4">
            <a:alphaModFix/>
          </a:blip>
          <a:stretch>
            <a:fillRect/>
          </a:stretch>
        </p:blipFill>
        <p:spPr>
          <a:xfrm>
            <a:off x="2113004" y="1313433"/>
            <a:ext cx="6491245" cy="3659131"/>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But it’s actually an iterative process…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Regression: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Linear regression. Starting from the basics | by Glenn Henshaw | Medium">
            <a:extLst>
              <a:ext uri="{FF2B5EF4-FFF2-40B4-BE49-F238E27FC236}">
                <a16:creationId xmlns:a16="http://schemas.microsoft.com/office/drawing/2014/main" id="{9451873E-70B5-4A07-A73B-5F0D58526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48" y="1821742"/>
            <a:ext cx="3238311" cy="2447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out Old Faithful, Yellowstone's Famous Geyser">
            <a:extLst>
              <a:ext uri="{FF2B5EF4-FFF2-40B4-BE49-F238E27FC236}">
                <a16:creationId xmlns:a16="http://schemas.microsoft.com/office/drawing/2014/main" id="{648EA293-157D-48FD-A357-677091E51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697" y="2115159"/>
            <a:ext cx="3358175" cy="1880578"/>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27;p45">
            <a:extLst>
              <a:ext uri="{FF2B5EF4-FFF2-40B4-BE49-F238E27FC236}">
                <a16:creationId xmlns:a16="http://schemas.microsoft.com/office/drawing/2014/main" id="{2463D3F8-4E00-4F91-95C5-302CB0966807}"/>
              </a:ext>
            </a:extLst>
          </p:cNvPr>
          <p:cNvSpPr txBox="1"/>
          <p:nvPr/>
        </p:nvSpPr>
        <p:spPr>
          <a:xfrm>
            <a:off x="6056681" y="1364342"/>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Old Faithful</a:t>
            </a:r>
          </a:p>
        </p:txBody>
      </p:sp>
      <p:sp>
        <p:nvSpPr>
          <p:cNvPr id="12" name="Google Shape;227;p45">
            <a:extLst>
              <a:ext uri="{FF2B5EF4-FFF2-40B4-BE49-F238E27FC236}">
                <a16:creationId xmlns:a16="http://schemas.microsoft.com/office/drawing/2014/main" id="{581E1ABB-4D94-4CDB-8EB3-9054FEFB9485}"/>
              </a:ext>
            </a:extLst>
          </p:cNvPr>
          <p:cNvSpPr txBox="1"/>
          <p:nvPr/>
        </p:nvSpPr>
        <p:spPr>
          <a:xfrm>
            <a:off x="354306" y="4350672"/>
            <a:ext cx="8304115"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Predict time between eruptions based on previous eruption duration. </a:t>
            </a:r>
          </a:p>
        </p:txBody>
      </p:sp>
    </p:spTree>
    <p:extLst>
      <p:ext uri="{BB962C8B-B14F-4D97-AF65-F5344CB8AC3E}">
        <p14:creationId xmlns:p14="http://schemas.microsoft.com/office/powerpoint/2010/main" val="2412593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Regression with many variables</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227;p45">
            <a:extLst>
              <a:ext uri="{FF2B5EF4-FFF2-40B4-BE49-F238E27FC236}">
                <a16:creationId xmlns:a16="http://schemas.microsoft.com/office/drawing/2014/main" id="{581E1ABB-4D94-4CDB-8EB3-9054FEFB9485}"/>
              </a:ext>
            </a:extLst>
          </p:cNvPr>
          <p:cNvSpPr txBox="1"/>
          <p:nvPr/>
        </p:nvSpPr>
        <p:spPr>
          <a:xfrm>
            <a:off x="489534" y="4350539"/>
            <a:ext cx="8304115"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Estimate factor importance based on fitted regression weights</a:t>
            </a:r>
          </a:p>
        </p:txBody>
      </p:sp>
      <p:pic>
        <p:nvPicPr>
          <p:cNvPr id="3" name="Picture 2" descr="Statistics - Multiple Linear Regression | Data Mining | Datacadamia - Data  and Co">
            <a:extLst>
              <a:ext uri="{FF2B5EF4-FFF2-40B4-BE49-F238E27FC236}">
                <a16:creationId xmlns:a16="http://schemas.microsoft.com/office/drawing/2014/main" id="{FD3B21E9-522C-5E82-9AC6-06047A378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920" y="1586036"/>
            <a:ext cx="2709908" cy="2812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081DE7-6E44-FADB-DADA-948854DB3466}"/>
              </a:ext>
            </a:extLst>
          </p:cNvPr>
          <p:cNvPicPr>
            <a:picLocks noChangeAspect="1"/>
          </p:cNvPicPr>
          <p:nvPr/>
        </p:nvPicPr>
        <p:blipFill rotWithShape="1">
          <a:blip r:embed="rId5"/>
          <a:srcRect l="21754" t="57156" r="29655" b="8732"/>
          <a:stretch/>
        </p:blipFill>
        <p:spPr>
          <a:xfrm>
            <a:off x="4047509" y="1929966"/>
            <a:ext cx="4794253" cy="2103495"/>
          </a:xfrm>
          <a:prstGeom prst="rect">
            <a:avLst/>
          </a:prstGeom>
        </p:spPr>
      </p:pic>
    </p:spTree>
    <p:extLst>
      <p:ext uri="{BB962C8B-B14F-4D97-AF65-F5344CB8AC3E}">
        <p14:creationId xmlns:p14="http://schemas.microsoft.com/office/powerpoint/2010/main" val="118688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Classification: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An example of weakly supervised annotation from YouTube Spam Classification dataset (Alberto et al., 2015). In (1), both matched LFs correspond to the SPAM class; the sample will be assigned to this class as well. In (2), one of the matched LFs belongs to the SPAM class, while the other -to the HAM class. The easiest way to break the tie is to assign the sample to one of two classes randomly. In (3), no labeling functions matched, meaning the sample does not get any label and may be either filtered out or assigned to a random class.">
            <a:extLst>
              <a:ext uri="{FF2B5EF4-FFF2-40B4-BE49-F238E27FC236}">
                <a16:creationId xmlns:a16="http://schemas.microsoft.com/office/drawing/2014/main" id="{08105186-31F7-42E0-A50C-92429FA6D13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2E18F539-B827-F445-7C01-D20FAD20C409}"/>
              </a:ext>
            </a:extLst>
          </p:cNvPr>
          <p:cNvPicPr>
            <a:picLocks noChangeAspect="1"/>
          </p:cNvPicPr>
          <p:nvPr/>
        </p:nvPicPr>
        <p:blipFill rotWithShape="1">
          <a:blip r:embed="rId4"/>
          <a:srcRect l="14554" t="24253" r="39347" b="27511"/>
          <a:stretch/>
        </p:blipFill>
        <p:spPr>
          <a:xfrm>
            <a:off x="394067" y="1507725"/>
            <a:ext cx="4876938" cy="3189372"/>
          </a:xfrm>
          <a:prstGeom prst="rect">
            <a:avLst/>
          </a:prstGeom>
        </p:spPr>
      </p:pic>
      <p:sp>
        <p:nvSpPr>
          <p:cNvPr id="8" name="Google Shape;227;p45">
            <a:extLst>
              <a:ext uri="{FF2B5EF4-FFF2-40B4-BE49-F238E27FC236}">
                <a16:creationId xmlns:a16="http://schemas.microsoft.com/office/drawing/2014/main" id="{B7188DB2-0BA3-14D2-281F-2C934F5DD5C8}"/>
              </a:ext>
            </a:extLst>
          </p:cNvPr>
          <p:cNvSpPr txBox="1"/>
          <p:nvPr/>
        </p:nvSpPr>
        <p:spPr>
          <a:xfrm>
            <a:off x="5639225" y="1412417"/>
            <a:ext cx="3327042" cy="1405483"/>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Construct features:</a:t>
            </a:r>
          </a:p>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 Predict spam or not spam.</a:t>
            </a:r>
          </a:p>
        </p:txBody>
      </p:sp>
    </p:spTree>
    <p:extLst>
      <p:ext uri="{BB962C8B-B14F-4D97-AF65-F5344CB8AC3E}">
        <p14:creationId xmlns:p14="http://schemas.microsoft.com/office/powerpoint/2010/main" val="208831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Image Classification: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100+ Koala Pictures | Download Free Images on Unsplash">
            <a:extLst>
              <a:ext uri="{FF2B5EF4-FFF2-40B4-BE49-F238E27FC236}">
                <a16:creationId xmlns:a16="http://schemas.microsoft.com/office/drawing/2014/main" id="{760EBA4C-C147-48E6-A96C-6AAEC6C0E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002" y="1605264"/>
            <a:ext cx="1946532" cy="291979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27;p45">
            <a:extLst>
              <a:ext uri="{FF2B5EF4-FFF2-40B4-BE49-F238E27FC236}">
                <a16:creationId xmlns:a16="http://schemas.microsoft.com/office/drawing/2014/main" id="{CAAC154F-899A-4C8F-BA75-DB6A2BBBC237}"/>
              </a:ext>
            </a:extLst>
          </p:cNvPr>
          <p:cNvSpPr txBox="1"/>
          <p:nvPr/>
        </p:nvSpPr>
        <p:spPr>
          <a:xfrm>
            <a:off x="3654100" y="2511577"/>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or</a:t>
            </a:r>
          </a:p>
        </p:txBody>
      </p:sp>
      <p:sp>
        <p:nvSpPr>
          <p:cNvPr id="11" name="Google Shape;227;p45">
            <a:extLst>
              <a:ext uri="{FF2B5EF4-FFF2-40B4-BE49-F238E27FC236}">
                <a16:creationId xmlns:a16="http://schemas.microsoft.com/office/drawing/2014/main" id="{400D7073-7E28-40D6-8EAE-98342590B53B}"/>
              </a:ext>
            </a:extLst>
          </p:cNvPr>
          <p:cNvSpPr txBox="1"/>
          <p:nvPr/>
        </p:nvSpPr>
        <p:spPr>
          <a:xfrm>
            <a:off x="2000054" y="44024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Koala</a:t>
            </a:r>
          </a:p>
        </p:txBody>
      </p:sp>
      <p:pic>
        <p:nvPicPr>
          <p:cNvPr id="14340" name="Picture 4" descr="PsBattle: Red panda standing on two legs : r/photoshopbattles">
            <a:extLst>
              <a:ext uri="{FF2B5EF4-FFF2-40B4-BE49-F238E27FC236}">
                <a16:creationId xmlns:a16="http://schemas.microsoft.com/office/drawing/2014/main" id="{F5D9EAF3-4A1F-473E-8BEC-64115C042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19" y="1522342"/>
            <a:ext cx="2413871" cy="3017338"/>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27;p45">
            <a:extLst>
              <a:ext uri="{FF2B5EF4-FFF2-40B4-BE49-F238E27FC236}">
                <a16:creationId xmlns:a16="http://schemas.microsoft.com/office/drawing/2014/main" id="{1B04A44F-04DA-405B-8C52-9017267E4FD1}"/>
              </a:ext>
            </a:extLst>
          </p:cNvPr>
          <p:cNvSpPr txBox="1"/>
          <p:nvPr/>
        </p:nvSpPr>
        <p:spPr>
          <a:xfrm>
            <a:off x="4932724" y="4356945"/>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Red Panda?</a:t>
            </a:r>
          </a:p>
        </p:txBody>
      </p:sp>
    </p:spTree>
    <p:extLst>
      <p:ext uri="{BB962C8B-B14F-4D97-AF65-F5344CB8AC3E}">
        <p14:creationId xmlns:p14="http://schemas.microsoft.com/office/powerpoint/2010/main" val="868287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Time series forecasting:</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Forecasting with a Time Series Model using Python: Part One | Bounteous">
            <a:extLst>
              <a:ext uri="{FF2B5EF4-FFF2-40B4-BE49-F238E27FC236}">
                <a16:creationId xmlns:a16="http://schemas.microsoft.com/office/drawing/2014/main" id="{8C92D6F8-6BBF-4B42-9AE5-D305F9A22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14" y="1760357"/>
            <a:ext cx="6080768" cy="299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9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Anomaly detection:</a:t>
            </a:r>
          </a:p>
        </p:txBody>
      </p:sp>
      <p:pic>
        <p:nvPicPr>
          <p:cNvPr id="1026" name="Picture 2" descr="img">
            <a:extLst>
              <a:ext uri="{FF2B5EF4-FFF2-40B4-BE49-F238E27FC236}">
                <a16:creationId xmlns:a16="http://schemas.microsoft.com/office/drawing/2014/main" id="{B4D30075-A652-41BB-8045-B2B64C9BF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715" y="1774261"/>
            <a:ext cx="5499012" cy="2718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96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Data you might encounter</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3074" name="Picture 2">
            <a:extLst>
              <a:ext uri="{FF2B5EF4-FFF2-40B4-BE49-F238E27FC236}">
                <a16:creationId xmlns:a16="http://schemas.microsoft.com/office/drawing/2014/main" id="{54D2F89C-A673-45AC-A03D-EF8DCAEFF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492" y="1086571"/>
            <a:ext cx="4395016" cy="363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7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Be the data sculptor</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6" name="Google Shape;227;p45">
            <a:extLst>
              <a:ext uri="{FF2B5EF4-FFF2-40B4-BE49-F238E27FC236}">
                <a16:creationId xmlns:a16="http://schemas.microsoft.com/office/drawing/2014/main" id="{3341D8FE-24AD-49D5-91B9-7C42A365EB0F}"/>
              </a:ext>
            </a:extLst>
          </p:cNvPr>
          <p:cNvSpPr txBox="1"/>
          <p:nvPr/>
        </p:nvSpPr>
        <p:spPr>
          <a:xfrm>
            <a:off x="271275" y="1125614"/>
            <a:ext cx="5040600" cy="35906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US" sz="2000" dirty="0">
                <a:solidFill>
                  <a:schemeClr val="tx1">
                    <a:lumMod val="95000"/>
                    <a:lumOff val="5000"/>
                  </a:schemeClr>
                </a:solidFill>
                <a:latin typeface="+mj-lt"/>
                <a:ea typeface="Fira Sans"/>
                <a:cs typeface="Fira Sans"/>
                <a:sym typeface="Fira Sans"/>
              </a:rPr>
              <a:t>Reshape the data:</a:t>
            </a:r>
          </a:p>
          <a:p>
            <a:pPr marL="342900" lvl="0" indent="-342900" algn="l" rtl="0">
              <a:lnSpc>
                <a:spcPct val="115000"/>
              </a:lnSpc>
              <a:spcBef>
                <a:spcPts val="1000"/>
              </a:spcBef>
              <a:spcAft>
                <a:spcPts val="1000"/>
              </a:spcAft>
              <a:buFontTx/>
              <a:buChar char="-"/>
            </a:pPr>
            <a:r>
              <a:rPr lang="en" sz="2000" dirty="0">
                <a:solidFill>
                  <a:schemeClr val="tx1">
                    <a:lumMod val="95000"/>
                    <a:lumOff val="5000"/>
                  </a:schemeClr>
                </a:solidFill>
                <a:latin typeface="+mj-lt"/>
                <a:ea typeface="Fira Sans"/>
                <a:cs typeface="Fira Sans"/>
                <a:sym typeface="Fira Sans"/>
              </a:rPr>
              <a:t>Clean and transform the data.</a:t>
            </a:r>
          </a:p>
          <a:p>
            <a:pPr marL="342900" lvl="0" indent="-342900" algn="l" rtl="0">
              <a:lnSpc>
                <a:spcPct val="115000"/>
              </a:lnSpc>
              <a:spcBef>
                <a:spcPts val="1000"/>
              </a:spcBef>
              <a:spcAft>
                <a:spcPts val="1000"/>
              </a:spcAft>
              <a:buFontTx/>
              <a:buChar char="-"/>
            </a:pPr>
            <a:r>
              <a:rPr lang="en" sz="2000" dirty="0">
                <a:solidFill>
                  <a:schemeClr val="tx1">
                    <a:lumMod val="95000"/>
                    <a:lumOff val="5000"/>
                  </a:schemeClr>
                </a:solidFill>
                <a:latin typeface="+mj-lt"/>
                <a:ea typeface="Fira Sans"/>
                <a:cs typeface="Fira Sans"/>
                <a:sym typeface="Fira Sans"/>
              </a:rPr>
              <a:t>Data in a useful form: modeling effectively, answering your question.</a:t>
            </a:r>
          </a:p>
          <a:p>
            <a:pPr marL="342900" lvl="0" indent="-342900" algn="l" rtl="0">
              <a:lnSpc>
                <a:spcPct val="115000"/>
              </a:lnSpc>
              <a:spcBef>
                <a:spcPts val="1000"/>
              </a:spcBef>
              <a:spcAft>
                <a:spcPts val="1000"/>
              </a:spcAft>
              <a:buFontTx/>
              <a:buChar char="-"/>
            </a:pPr>
            <a:endParaRPr lang="en" sz="2000" dirty="0">
              <a:solidFill>
                <a:schemeClr val="tx1">
                  <a:lumMod val="95000"/>
                  <a:lumOff val="5000"/>
                </a:schemeClr>
              </a:solidFill>
              <a:latin typeface="+mj-lt"/>
              <a:ea typeface="Fira Sans"/>
              <a:cs typeface="Fira Sans"/>
              <a:sym typeface="Fira Sans"/>
            </a:endParaRPr>
          </a:p>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An art form.</a:t>
            </a:r>
            <a:endParaRPr lang="en-US" sz="2000" dirty="0">
              <a:solidFill>
                <a:schemeClr val="tx1">
                  <a:lumMod val="95000"/>
                  <a:lumOff val="5000"/>
                </a:schemeClr>
              </a:solidFill>
              <a:latin typeface="+mj-lt"/>
              <a:ea typeface="Fira Sans"/>
              <a:cs typeface="Fira Sans"/>
              <a:sym typeface="Fira Sans"/>
            </a:endParaRPr>
          </a:p>
        </p:txBody>
      </p:sp>
      <p:pic>
        <p:nvPicPr>
          <p:cNvPr id="16386" name="Picture 2" descr="Jennifer Mundy, 'Henry Moore: The Sculptor as Public Figure' (Henry Moore:  Sculptural Process and Public Identity) | Tate">
            <a:extLst>
              <a:ext uri="{FF2B5EF4-FFF2-40B4-BE49-F238E27FC236}">
                <a16:creationId xmlns:a16="http://schemas.microsoft.com/office/drawing/2014/main" id="{6DEA61AE-7743-4E37-B11B-166E804E1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614" y="1571289"/>
            <a:ext cx="3991781" cy="285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2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3B49"/>
        </a:solidFill>
        <a:effectLst/>
      </p:bgPr>
    </p:bg>
    <p:spTree>
      <p:nvGrpSpPr>
        <p:cNvPr id="1" name="Shape 153"/>
        <p:cNvGrpSpPr/>
        <p:nvPr/>
      </p:nvGrpSpPr>
      <p:grpSpPr>
        <a:xfrm>
          <a:off x="0" y="0"/>
          <a:ext cx="0" cy="0"/>
          <a:chOff x="0" y="0"/>
          <a:chExt cx="0" cy="0"/>
        </a:xfrm>
      </p:grpSpPr>
      <p:sp>
        <p:nvSpPr>
          <p:cNvPr id="154" name="Google Shape;154;p36"/>
          <p:cNvSpPr/>
          <p:nvPr/>
        </p:nvSpPr>
        <p:spPr>
          <a:xfrm rot="4846193">
            <a:off x="1179803" y="1706317"/>
            <a:ext cx="2835413" cy="2835413"/>
          </a:xfrm>
          <a:prstGeom prst="octagon">
            <a:avLst>
              <a:gd name="adj" fmla="val 29289"/>
            </a:avLst>
          </a:prstGeom>
          <a:solidFill>
            <a:srgbClr val="4D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36"/>
          <p:cNvPicPr preferRelativeResize="0"/>
          <p:nvPr/>
        </p:nvPicPr>
        <p:blipFill rotWithShape="1">
          <a:blip r:embed="rId3">
            <a:alphaModFix/>
          </a:blip>
          <a:srcRect l="497" b="497"/>
          <a:stretch/>
        </p:blipFill>
        <p:spPr>
          <a:xfrm rot="-5400000" flipH="1">
            <a:off x="938274" y="2089550"/>
            <a:ext cx="5143501" cy="964400"/>
          </a:xfrm>
          <a:prstGeom prst="rect">
            <a:avLst/>
          </a:prstGeom>
          <a:noFill/>
          <a:ln>
            <a:noFill/>
          </a:ln>
        </p:spPr>
      </p:pic>
      <p:sp>
        <p:nvSpPr>
          <p:cNvPr id="156" name="Google Shape;156;p36"/>
          <p:cNvSpPr/>
          <p:nvPr/>
        </p:nvSpPr>
        <p:spPr>
          <a:xfrm>
            <a:off x="3931225" y="0"/>
            <a:ext cx="520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57" name="Google Shape;157;p36"/>
          <p:cNvSpPr txBox="1">
            <a:spLocks noGrp="1"/>
          </p:cNvSpPr>
          <p:nvPr>
            <p:ph type="title"/>
          </p:nvPr>
        </p:nvSpPr>
        <p:spPr>
          <a:xfrm>
            <a:off x="280857" y="692586"/>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800">
                <a:solidFill>
                  <a:srgbClr val="FFFFFF"/>
                </a:solidFill>
                <a:latin typeface="DM Serif Display"/>
                <a:ea typeface="DM Serif Display"/>
                <a:cs typeface="DM Serif Display"/>
                <a:sym typeface="DM Serif Display"/>
              </a:rPr>
              <a:t>Agenda</a:t>
            </a:r>
            <a:endParaRPr sz="4800">
              <a:solidFill>
                <a:srgbClr val="FFFFFF"/>
              </a:solidFill>
              <a:latin typeface="DM Serif Display"/>
              <a:ea typeface="DM Serif Display"/>
              <a:cs typeface="DM Serif Display"/>
              <a:sym typeface="DM Serif Display"/>
            </a:endParaRPr>
          </a:p>
        </p:txBody>
      </p:sp>
      <p:sp>
        <p:nvSpPr>
          <p:cNvPr id="158" name="Google Shape;158;p36"/>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What is Data Science?</a:t>
            </a:r>
            <a:endParaRPr sz="1600">
              <a:solidFill>
                <a:srgbClr val="101820"/>
              </a:solidFill>
              <a:latin typeface="Fira Sans"/>
              <a:ea typeface="Fira Sans"/>
              <a:cs typeface="Fira Sans"/>
              <a:sym typeface="Fira Sans"/>
            </a:endParaRPr>
          </a:p>
          <a:p>
            <a:pPr marL="914400" lvl="1"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Roles and Responsibilities</a:t>
            </a:r>
            <a:endParaRPr sz="1600">
              <a:solidFill>
                <a:srgbClr val="101820"/>
              </a:solidFill>
              <a:latin typeface="Fira Sans"/>
              <a:ea typeface="Fira Sans"/>
              <a:cs typeface="Fira Sans"/>
              <a:sym typeface="Fira Sans"/>
            </a:endParaRPr>
          </a:p>
          <a:p>
            <a:pPr marL="914400" lvl="1"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The Process</a:t>
            </a:r>
            <a:endParaRPr sz="160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The Data Science Toolkit (Phase 1)</a:t>
            </a:r>
            <a:endParaRPr sz="160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Where data scientists spend most of their time…</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4098" name="Picture 2" descr="Data Cleaning In 5 Easy Steps + Examples | Iterators">
            <a:extLst>
              <a:ext uri="{FF2B5EF4-FFF2-40B4-BE49-F238E27FC236}">
                <a16:creationId xmlns:a16="http://schemas.microsoft.com/office/drawing/2014/main" id="{723BCC1B-B89A-4DC5-B295-16B4C2ECE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8" y="1486725"/>
            <a:ext cx="3942295" cy="30815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7136DD-8771-4C88-97FA-4665D1614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18" y="1747050"/>
            <a:ext cx="41465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82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Exploratory Data Analysis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11266" name="Picture 2" descr="Exploratory Data Analysis in Python | by Cambridge Spark | Cambridge Spark">
            <a:extLst>
              <a:ext uri="{FF2B5EF4-FFF2-40B4-BE49-F238E27FC236}">
                <a16:creationId xmlns:a16="http://schemas.microsoft.com/office/drawing/2014/main" id="{CD0E34E1-7F2F-49FB-81B9-295E118C9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030" y="1635839"/>
            <a:ext cx="4906266" cy="333605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7;p45">
            <a:extLst>
              <a:ext uri="{FF2B5EF4-FFF2-40B4-BE49-F238E27FC236}">
                <a16:creationId xmlns:a16="http://schemas.microsoft.com/office/drawing/2014/main" id="{6448260C-B393-4718-BC37-05B57FBDC78D}"/>
              </a:ext>
            </a:extLst>
          </p:cNvPr>
          <p:cNvSpPr txBox="1"/>
          <p:nvPr/>
        </p:nvSpPr>
        <p:spPr>
          <a:xfrm>
            <a:off x="0" y="947618"/>
            <a:ext cx="7414054" cy="7596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800" dirty="0">
                <a:solidFill>
                  <a:schemeClr val="tx1">
                    <a:lumMod val="95000"/>
                    <a:lumOff val="5000"/>
                  </a:schemeClr>
                </a:solidFill>
                <a:latin typeface="+mj-lt"/>
                <a:ea typeface="Fira Sans"/>
                <a:cs typeface="Fira Sans"/>
                <a:sym typeface="Fira Sans"/>
              </a:rPr>
              <a:t>Visualize and understand your data to transform into useful form.</a:t>
            </a:r>
          </a:p>
        </p:txBody>
      </p:sp>
    </p:spTree>
    <p:extLst>
      <p:ext uri="{BB962C8B-B14F-4D97-AF65-F5344CB8AC3E}">
        <p14:creationId xmlns:p14="http://schemas.microsoft.com/office/powerpoint/2010/main" val="14633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Feature Engineering</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8" name="Google Shape;227;p45">
            <a:extLst>
              <a:ext uri="{FF2B5EF4-FFF2-40B4-BE49-F238E27FC236}">
                <a16:creationId xmlns:a16="http://schemas.microsoft.com/office/drawing/2014/main" id="{6448260C-B393-4718-BC37-05B57FBDC78D}"/>
              </a:ext>
            </a:extLst>
          </p:cNvPr>
          <p:cNvSpPr txBox="1"/>
          <p:nvPr/>
        </p:nvSpPr>
        <p:spPr>
          <a:xfrm>
            <a:off x="203886" y="968618"/>
            <a:ext cx="7414054" cy="10782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US" sz="1800" b="0" i="0" dirty="0">
                <a:solidFill>
                  <a:srgbClr val="030416"/>
                </a:solidFill>
                <a:effectLst/>
                <a:latin typeface="Lato Extended"/>
              </a:rPr>
              <a:t>Transform raw data into meaningful features that directly address the problem you are trying to solve.</a:t>
            </a:r>
            <a:endParaRPr lang="en" sz="1800" dirty="0">
              <a:solidFill>
                <a:schemeClr val="tx1">
                  <a:lumMod val="95000"/>
                  <a:lumOff val="5000"/>
                </a:schemeClr>
              </a:solidFill>
              <a:latin typeface="+mj-lt"/>
              <a:ea typeface="Fira Sans"/>
              <a:cs typeface="Fira Sans"/>
              <a:sym typeface="Fira Sans"/>
            </a:endParaRPr>
          </a:p>
        </p:txBody>
      </p:sp>
      <p:pic>
        <p:nvPicPr>
          <p:cNvPr id="3074" name="Picture 2" descr="4 Tips for Advanced Feature Engineering and Preprocessing - KDnuggets">
            <a:extLst>
              <a:ext uri="{FF2B5EF4-FFF2-40B4-BE49-F238E27FC236}">
                <a16:creationId xmlns:a16="http://schemas.microsoft.com/office/drawing/2014/main" id="{97B6EE00-AE68-4BFE-83B7-E7E48B8B1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149" y="2125867"/>
            <a:ext cx="4679206" cy="263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2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Modeling</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4102" name="Picture 6" descr="What is a Neural Network? | TIBCO Software">
            <a:extLst>
              <a:ext uri="{FF2B5EF4-FFF2-40B4-BE49-F238E27FC236}">
                <a16:creationId xmlns:a16="http://schemas.microsoft.com/office/drawing/2014/main" id="{ECA33525-82D9-44CE-BD88-517BE3A26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41" y="1347292"/>
            <a:ext cx="3503719" cy="177403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upport-vector machine - Wikipedia">
            <a:extLst>
              <a:ext uri="{FF2B5EF4-FFF2-40B4-BE49-F238E27FC236}">
                <a16:creationId xmlns:a16="http://schemas.microsoft.com/office/drawing/2014/main" id="{BFE60C22-32D6-4FDF-82FC-82E0FF9CC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567" y="1313434"/>
            <a:ext cx="1926032" cy="18669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hat is a Random Forest? | TIBCO Software">
            <a:extLst>
              <a:ext uri="{FF2B5EF4-FFF2-40B4-BE49-F238E27FC236}">
                <a16:creationId xmlns:a16="http://schemas.microsoft.com/office/drawing/2014/main" id="{9E08B0F1-1432-4AD0-A6D5-1B43976142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0096" y="1410579"/>
            <a:ext cx="2799635" cy="21351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4D7BD0C-BAF1-4B83-92FA-E159EDBA74EE}"/>
              </a:ext>
            </a:extLst>
          </p:cNvPr>
          <p:cNvSpPr txBox="1"/>
          <p:nvPr/>
        </p:nvSpPr>
        <p:spPr>
          <a:xfrm>
            <a:off x="1149178" y="3260305"/>
            <a:ext cx="4572000" cy="318998"/>
          </a:xfrm>
          <a:prstGeom prst="rect">
            <a:avLst/>
          </a:prstGeom>
          <a:noFill/>
        </p:spPr>
        <p:txBody>
          <a:bodyPr wrap="square">
            <a:spAutoFit/>
          </a:bodyPr>
          <a:lstStyle/>
          <a:p>
            <a:pPr lvl="0" algn="l" rtl="0">
              <a:lnSpc>
                <a:spcPct val="115000"/>
              </a:lnSpc>
              <a:spcBef>
                <a:spcPts val="1000"/>
              </a:spcBef>
              <a:spcAft>
                <a:spcPts val="1000"/>
              </a:spcAft>
            </a:pPr>
            <a:r>
              <a:rPr lang="en" sz="1400" dirty="0">
                <a:solidFill>
                  <a:schemeClr val="tx1">
                    <a:lumMod val="95000"/>
                    <a:lumOff val="5000"/>
                  </a:schemeClr>
                </a:solidFill>
                <a:latin typeface="+mj-lt"/>
                <a:ea typeface="Fira Sans"/>
                <a:cs typeface="Fira Sans"/>
                <a:sym typeface="Fira Sans"/>
              </a:rPr>
              <a:t>Neural Network.</a:t>
            </a:r>
            <a:endParaRPr lang="en-US" sz="1400" dirty="0">
              <a:solidFill>
                <a:schemeClr val="tx1">
                  <a:lumMod val="95000"/>
                  <a:lumOff val="5000"/>
                </a:schemeClr>
              </a:solidFill>
              <a:latin typeface="+mj-lt"/>
              <a:ea typeface="Fira Sans"/>
              <a:cs typeface="Fira Sans"/>
              <a:sym typeface="Fira Sans"/>
            </a:endParaRPr>
          </a:p>
        </p:txBody>
      </p:sp>
      <p:sp>
        <p:nvSpPr>
          <p:cNvPr id="15" name="TextBox 14">
            <a:extLst>
              <a:ext uri="{FF2B5EF4-FFF2-40B4-BE49-F238E27FC236}">
                <a16:creationId xmlns:a16="http://schemas.microsoft.com/office/drawing/2014/main" id="{5C9A274E-69DE-4F42-A082-A9310EBB6C1F}"/>
              </a:ext>
            </a:extLst>
          </p:cNvPr>
          <p:cNvSpPr txBox="1"/>
          <p:nvPr/>
        </p:nvSpPr>
        <p:spPr>
          <a:xfrm>
            <a:off x="4034096" y="3261828"/>
            <a:ext cx="4572000" cy="318998"/>
          </a:xfrm>
          <a:prstGeom prst="rect">
            <a:avLst/>
          </a:prstGeom>
          <a:noFill/>
        </p:spPr>
        <p:txBody>
          <a:bodyPr wrap="square">
            <a:spAutoFit/>
          </a:bodyPr>
          <a:lstStyle/>
          <a:p>
            <a:pPr lvl="0" algn="l" rtl="0">
              <a:lnSpc>
                <a:spcPct val="115000"/>
              </a:lnSpc>
              <a:spcBef>
                <a:spcPts val="1000"/>
              </a:spcBef>
              <a:spcAft>
                <a:spcPts val="1000"/>
              </a:spcAft>
            </a:pPr>
            <a:r>
              <a:rPr lang="en" sz="1400" dirty="0">
                <a:solidFill>
                  <a:schemeClr val="tx1">
                    <a:lumMod val="95000"/>
                    <a:lumOff val="5000"/>
                  </a:schemeClr>
                </a:solidFill>
                <a:latin typeface="+mj-lt"/>
                <a:ea typeface="Fira Sans"/>
                <a:cs typeface="Fira Sans"/>
                <a:sym typeface="Fira Sans"/>
              </a:rPr>
              <a:t>Support Vector</a:t>
            </a:r>
            <a:r>
              <a:rPr lang="en-US" dirty="0">
                <a:solidFill>
                  <a:schemeClr val="tx1">
                    <a:lumMod val="95000"/>
                    <a:lumOff val="5000"/>
                  </a:schemeClr>
                </a:solidFill>
                <a:latin typeface="+mj-lt"/>
                <a:ea typeface="Fira Sans"/>
                <a:cs typeface="Fira Sans"/>
                <a:sym typeface="Fira Sans"/>
              </a:rPr>
              <a:t> Machine</a:t>
            </a:r>
            <a:endParaRPr lang="en" sz="1400" dirty="0">
              <a:solidFill>
                <a:schemeClr val="tx1">
                  <a:lumMod val="95000"/>
                  <a:lumOff val="5000"/>
                </a:schemeClr>
              </a:solidFill>
              <a:latin typeface="+mj-lt"/>
              <a:ea typeface="Fira Sans"/>
              <a:cs typeface="Fira Sans"/>
              <a:sym typeface="Fira Sans"/>
            </a:endParaRPr>
          </a:p>
        </p:txBody>
      </p:sp>
      <p:sp>
        <p:nvSpPr>
          <p:cNvPr id="16" name="TextBox 15">
            <a:extLst>
              <a:ext uri="{FF2B5EF4-FFF2-40B4-BE49-F238E27FC236}">
                <a16:creationId xmlns:a16="http://schemas.microsoft.com/office/drawing/2014/main" id="{9DACF6BF-75C5-4A61-945B-D830B9173BFB}"/>
              </a:ext>
            </a:extLst>
          </p:cNvPr>
          <p:cNvSpPr txBox="1"/>
          <p:nvPr/>
        </p:nvSpPr>
        <p:spPr>
          <a:xfrm>
            <a:off x="6919014" y="3260305"/>
            <a:ext cx="4572000" cy="318998"/>
          </a:xfrm>
          <a:prstGeom prst="rect">
            <a:avLst/>
          </a:prstGeom>
          <a:noFill/>
        </p:spPr>
        <p:txBody>
          <a:bodyPr wrap="square">
            <a:spAutoFit/>
          </a:bodyPr>
          <a:lstStyle/>
          <a:p>
            <a:pPr lvl="0" algn="l" rtl="0">
              <a:lnSpc>
                <a:spcPct val="115000"/>
              </a:lnSpc>
              <a:spcBef>
                <a:spcPts val="1000"/>
              </a:spcBef>
              <a:spcAft>
                <a:spcPts val="1000"/>
              </a:spcAft>
            </a:pPr>
            <a:r>
              <a:rPr lang="en-US" sz="1400" dirty="0">
                <a:solidFill>
                  <a:schemeClr val="tx1">
                    <a:lumMod val="95000"/>
                    <a:lumOff val="5000"/>
                  </a:schemeClr>
                </a:solidFill>
                <a:latin typeface="+mj-lt"/>
                <a:ea typeface="Fira Sans"/>
                <a:cs typeface="Fira Sans"/>
                <a:sym typeface="Fira Sans"/>
              </a:rPr>
              <a:t>Random Forests</a:t>
            </a:r>
            <a:endParaRPr lang="en" sz="1400" dirty="0">
              <a:solidFill>
                <a:schemeClr val="tx1">
                  <a:lumMod val="95000"/>
                  <a:lumOff val="5000"/>
                </a:schemeClr>
              </a:solidFill>
              <a:latin typeface="+mj-lt"/>
              <a:ea typeface="Fira Sans"/>
              <a:cs typeface="Fira Sans"/>
              <a:sym typeface="Fira Sans"/>
            </a:endParaRPr>
          </a:p>
        </p:txBody>
      </p:sp>
      <p:sp>
        <p:nvSpPr>
          <p:cNvPr id="17" name="TextBox 16">
            <a:extLst>
              <a:ext uri="{FF2B5EF4-FFF2-40B4-BE49-F238E27FC236}">
                <a16:creationId xmlns:a16="http://schemas.microsoft.com/office/drawing/2014/main" id="{C825471C-14C8-4524-94D2-18CFDF232B92}"/>
              </a:ext>
            </a:extLst>
          </p:cNvPr>
          <p:cNvSpPr txBox="1"/>
          <p:nvPr/>
        </p:nvSpPr>
        <p:spPr>
          <a:xfrm>
            <a:off x="0" y="4366156"/>
            <a:ext cx="4572000" cy="566758"/>
          </a:xfrm>
          <a:prstGeom prst="rect">
            <a:avLst/>
          </a:prstGeom>
          <a:noFill/>
        </p:spPr>
        <p:txBody>
          <a:bodyPr wrap="square">
            <a:spAutoFit/>
          </a:bodyPr>
          <a:lstStyle/>
          <a:p>
            <a:pPr lvl="0" algn="l" rtl="0">
              <a:lnSpc>
                <a:spcPct val="115000"/>
              </a:lnSpc>
              <a:spcBef>
                <a:spcPts val="1000"/>
              </a:spcBef>
              <a:spcAft>
                <a:spcPts val="1000"/>
              </a:spcAft>
            </a:pPr>
            <a:r>
              <a:rPr lang="en-US" sz="1400" dirty="0">
                <a:solidFill>
                  <a:schemeClr val="tx1">
                    <a:lumMod val="95000"/>
                    <a:lumOff val="5000"/>
                  </a:schemeClr>
                </a:solidFill>
                <a:latin typeface="+mj-lt"/>
                <a:ea typeface="Fira Sans"/>
                <a:cs typeface="Fira Sans"/>
                <a:sym typeface="Fira Sans"/>
              </a:rPr>
              <a:t>And more…try different models/algorithms for a given task, tune, see what works best.</a:t>
            </a:r>
            <a:endParaRPr lang="en" sz="1400" dirty="0">
              <a:solidFill>
                <a:schemeClr val="tx1">
                  <a:lumMod val="95000"/>
                  <a:lumOff val="5000"/>
                </a:schemeClr>
              </a:solidFill>
              <a:latin typeface="+mj-lt"/>
              <a:ea typeface="Fira Sans"/>
              <a:cs typeface="Fira Sans"/>
              <a:sym typeface="Fira Sans"/>
            </a:endParaRPr>
          </a:p>
        </p:txBody>
      </p:sp>
    </p:spTree>
    <p:extLst>
      <p:ext uri="{BB962C8B-B14F-4D97-AF65-F5344CB8AC3E}">
        <p14:creationId xmlns:p14="http://schemas.microsoft.com/office/powerpoint/2010/main" val="245431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Presenting/visualizing results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7" name="Google Shape;237;p46">
            <a:extLst>
              <a:ext uri="{FF2B5EF4-FFF2-40B4-BE49-F238E27FC236}">
                <a16:creationId xmlns:a16="http://schemas.microsoft.com/office/drawing/2014/main" id="{D43B3731-69F5-4BDB-8946-0DC5FFD48F78}"/>
              </a:ext>
            </a:extLst>
          </p:cNvPr>
          <p:cNvSpPr txBox="1"/>
          <p:nvPr/>
        </p:nvSpPr>
        <p:spPr>
          <a:xfrm>
            <a:off x="219785" y="1288433"/>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dirty="0">
                <a:solidFill>
                  <a:srgbClr val="101820"/>
                </a:solidFill>
                <a:latin typeface="DM Serif Display"/>
                <a:ea typeface="DM Serif Display"/>
                <a:cs typeface="DM Serif Display"/>
                <a:sym typeface="DM Serif Display"/>
              </a:rPr>
              <a:t>This is key to a data scientist:</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
        <p:nvSpPr>
          <p:cNvPr id="8" name="Google Shape;237;p46">
            <a:extLst>
              <a:ext uri="{FF2B5EF4-FFF2-40B4-BE49-F238E27FC236}">
                <a16:creationId xmlns:a16="http://schemas.microsoft.com/office/drawing/2014/main" id="{5602E4A0-E4C3-4039-A42C-17841290CC34}"/>
              </a:ext>
            </a:extLst>
          </p:cNvPr>
          <p:cNvSpPr txBox="1"/>
          <p:nvPr/>
        </p:nvSpPr>
        <p:spPr>
          <a:xfrm>
            <a:off x="219785" y="1973334"/>
            <a:ext cx="8285779" cy="12684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100"/>
              <a:buFontTx/>
              <a:buChar char="-"/>
            </a:pPr>
            <a:r>
              <a:rPr lang="en-US" sz="1800" dirty="0">
                <a:solidFill>
                  <a:srgbClr val="FF0000"/>
                </a:solidFill>
                <a:latin typeface="DM Serif Display"/>
                <a:ea typeface="DM Serif Display"/>
                <a:cs typeface="DM Serif Display"/>
                <a:sym typeface="DM Serif Display"/>
              </a:rPr>
              <a:t>Know your audience </a:t>
            </a:r>
          </a:p>
          <a:p>
            <a:pPr marR="0" lvl="0" algn="l" rtl="0">
              <a:lnSpc>
                <a:spcPct val="100000"/>
              </a:lnSpc>
              <a:spcBef>
                <a:spcPts val="0"/>
              </a:spcBef>
              <a:spcAft>
                <a:spcPts val="0"/>
              </a:spcAft>
              <a:buClr>
                <a:schemeClr val="dk1"/>
              </a:buClr>
              <a:buSzPts val="1100"/>
            </a:pPr>
            <a:endParaRPr lang="en-US" sz="1800" dirty="0">
              <a:solidFill>
                <a:srgbClr val="101820"/>
              </a:solidFill>
              <a:latin typeface="DM Serif Display"/>
              <a:ea typeface="DM Serif Display"/>
              <a:cs typeface="DM Serif Display"/>
              <a:sym typeface="DM Serif Display"/>
            </a:endParaRPr>
          </a:p>
          <a:p>
            <a:pPr marR="0" lvl="0" algn="l" rtl="0">
              <a:lnSpc>
                <a:spcPct val="100000"/>
              </a:lnSpc>
              <a:spcBef>
                <a:spcPts val="0"/>
              </a:spcBef>
              <a:spcAft>
                <a:spcPts val="0"/>
              </a:spcAft>
              <a:buClr>
                <a:schemeClr val="dk1"/>
              </a:buClr>
              <a:buSzPts val="1100"/>
            </a:pPr>
            <a:endParaRPr lang="en-US" sz="1800" dirty="0">
              <a:solidFill>
                <a:srgbClr val="101820"/>
              </a:solidFill>
              <a:latin typeface="DM Serif Display"/>
              <a:ea typeface="DM Serif Display"/>
              <a:cs typeface="DM Serif Display"/>
              <a:sym typeface="DM Serif Display"/>
            </a:endParaRP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State the problem clearly.</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How did you go about solving the problem?</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Key factors</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Visualizations of data </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Model findings and visualizations</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Making recommendations.</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
        <p:nvSpPr>
          <p:cNvPr id="9" name="Google Shape;237;p46">
            <a:extLst>
              <a:ext uri="{FF2B5EF4-FFF2-40B4-BE49-F238E27FC236}">
                <a16:creationId xmlns:a16="http://schemas.microsoft.com/office/drawing/2014/main" id="{1E58549F-DCE7-4DF2-B86D-B78826CB319B}"/>
              </a:ext>
            </a:extLst>
          </p:cNvPr>
          <p:cNvSpPr txBox="1"/>
          <p:nvPr/>
        </p:nvSpPr>
        <p:spPr>
          <a:xfrm>
            <a:off x="3498444" y="1288433"/>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dirty="0">
                <a:solidFill>
                  <a:srgbClr val="101820"/>
                </a:solidFill>
                <a:latin typeface="DM Serif Display"/>
                <a:ea typeface="DM Serif Display"/>
                <a:cs typeface="DM Serif Display"/>
                <a:sym typeface="DM Serif Display"/>
              </a:rPr>
              <a:t>Presentations/Reports</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Tree>
    <p:extLst>
      <p:ext uri="{BB962C8B-B14F-4D97-AF65-F5344CB8AC3E}">
        <p14:creationId xmlns:p14="http://schemas.microsoft.com/office/powerpoint/2010/main" val="103670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Bad Sign</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6146" name="Picture 2" descr="Avoid Death by PowerPoint. Check out our top 10 tips.">
            <a:extLst>
              <a:ext uri="{FF2B5EF4-FFF2-40B4-BE49-F238E27FC236}">
                <a16:creationId xmlns:a16="http://schemas.microsoft.com/office/drawing/2014/main" id="{F6FF3CC4-761E-4C2B-974D-0A420D9A6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883" y="1628769"/>
            <a:ext cx="59531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3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69FB5B-D82F-DBA5-58E5-956FCD51F1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098" name="Picture 2" descr="river">
            <a:extLst>
              <a:ext uri="{FF2B5EF4-FFF2-40B4-BE49-F238E27FC236}">
                <a16:creationId xmlns:a16="http://schemas.microsoft.com/office/drawing/2014/main" id="{A34856D3-F96F-77EE-9866-6076083C2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724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4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Avoid: busy visualizations/slides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7170" name="Picture 2" descr="Death by PowerPoint&amp;quot; cartoon | Marketoonist | Tom Fishburne">
            <a:extLst>
              <a:ext uri="{FF2B5EF4-FFF2-40B4-BE49-F238E27FC236}">
                <a16:creationId xmlns:a16="http://schemas.microsoft.com/office/drawing/2014/main" id="{28578967-51D1-43CF-A86F-945C12166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25" y="1466616"/>
            <a:ext cx="3855360" cy="27898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owerPoint fails, 5 Worst PowerPoint Fails">
            <a:extLst>
              <a:ext uri="{FF2B5EF4-FFF2-40B4-BE49-F238E27FC236}">
                <a16:creationId xmlns:a16="http://schemas.microsoft.com/office/drawing/2014/main" id="{2D410CD4-F628-41F9-B9C1-25386B472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163" y="1171726"/>
            <a:ext cx="4688612" cy="351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9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D5C8"/>
        </a:solidFill>
        <a:effectLst/>
      </p:bgPr>
    </p:bg>
    <p:spTree>
      <p:nvGrpSpPr>
        <p:cNvPr id="1" name="Shape 263"/>
        <p:cNvGrpSpPr/>
        <p:nvPr/>
      </p:nvGrpSpPr>
      <p:grpSpPr>
        <a:xfrm>
          <a:off x="0" y="0"/>
          <a:ext cx="0" cy="0"/>
          <a:chOff x="0" y="0"/>
          <a:chExt cx="0" cy="0"/>
        </a:xfrm>
      </p:grpSpPr>
      <p:sp>
        <p:nvSpPr>
          <p:cNvPr id="264" name="Google Shape;264;p50"/>
          <p:cNvSpPr/>
          <p:nvPr/>
        </p:nvSpPr>
        <p:spPr>
          <a:xfrm rot="10800000">
            <a:off x="6468900" y="125"/>
            <a:ext cx="2675100" cy="2675100"/>
          </a:xfrm>
          <a:prstGeom prst="rtTriangle">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0"/>
          <p:cNvSpPr txBox="1"/>
          <p:nvPr/>
        </p:nvSpPr>
        <p:spPr>
          <a:xfrm>
            <a:off x="294500" y="2757075"/>
            <a:ext cx="8400000" cy="178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1B2630"/>
                </a:solidFill>
                <a:latin typeface="DM Serif Display"/>
                <a:ea typeface="DM Serif Display"/>
                <a:cs typeface="DM Serif Display"/>
                <a:sym typeface="DM Serif Display"/>
              </a:rPr>
              <a:t>The Data Science Toolkit</a:t>
            </a:r>
            <a:endParaRPr sz="4800" i="0" u="none" strike="noStrike" cap="none">
              <a:solidFill>
                <a:srgbClr val="1B263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FFFFFF"/>
              </a:solidFill>
              <a:latin typeface="DM Serif Display"/>
              <a:ea typeface="DM Serif Display"/>
              <a:cs typeface="DM Serif Display"/>
              <a:sym typeface="DM Serif Display"/>
            </a:endParaRPr>
          </a:p>
        </p:txBody>
      </p:sp>
      <p:sp>
        <p:nvSpPr>
          <p:cNvPr id="266" name="Google Shape;266;p50"/>
          <p:cNvSpPr/>
          <p:nvPr/>
        </p:nvSpPr>
        <p:spPr>
          <a:xfrm rot="3438973">
            <a:off x="6836868" y="748545"/>
            <a:ext cx="1686660" cy="1686660"/>
          </a:xfrm>
          <a:prstGeom prst="octagon">
            <a:avLst>
              <a:gd name="adj" fmla="val 29289"/>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70"/>
        <p:cNvGrpSpPr/>
        <p:nvPr/>
      </p:nvGrpSpPr>
      <p:grpSpPr>
        <a:xfrm>
          <a:off x="0" y="0"/>
          <a:ext cx="0" cy="0"/>
          <a:chOff x="0" y="0"/>
          <a:chExt cx="0" cy="0"/>
        </a:xfrm>
      </p:grpSpPr>
      <p:pic>
        <p:nvPicPr>
          <p:cNvPr id="271" name="Google Shape;271;p51"/>
          <p:cNvPicPr preferRelativeResize="0"/>
          <p:nvPr/>
        </p:nvPicPr>
        <p:blipFill rotWithShape="1">
          <a:blip r:embed="rId3">
            <a:alphaModFix amt="25000"/>
          </a:blip>
          <a:srcRect l="5830" t="-14150" r="-5830" b="14150"/>
          <a:stretch/>
        </p:blipFill>
        <p:spPr>
          <a:xfrm>
            <a:off x="1" y="1116851"/>
            <a:ext cx="4026650" cy="4026650"/>
          </a:xfrm>
          <a:prstGeom prst="rect">
            <a:avLst/>
          </a:prstGeom>
          <a:noFill/>
          <a:ln>
            <a:noFill/>
          </a:ln>
        </p:spPr>
      </p:pic>
      <p:sp>
        <p:nvSpPr>
          <p:cNvPr id="272" name="Google Shape;272;p51"/>
          <p:cNvSpPr/>
          <p:nvPr/>
        </p:nvSpPr>
        <p:spPr>
          <a:xfrm>
            <a:off x="366575" y="915725"/>
            <a:ext cx="4116300" cy="1656000"/>
          </a:xfrm>
          <a:prstGeom prst="roundRect">
            <a:avLst>
              <a:gd name="adj" fmla="val 12897"/>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1"/>
          <p:cNvSpPr txBox="1">
            <a:spLocks noGrp="1"/>
          </p:cNvSpPr>
          <p:nvPr>
            <p:ph type="title"/>
          </p:nvPr>
        </p:nvSpPr>
        <p:spPr>
          <a:xfrm>
            <a:off x="284426" y="156525"/>
            <a:ext cx="6595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200">
                <a:solidFill>
                  <a:srgbClr val="101820"/>
                </a:solidFill>
                <a:latin typeface="DM Serif Display"/>
                <a:ea typeface="DM Serif Display"/>
                <a:cs typeface="DM Serif Display"/>
                <a:sym typeface="DM Serif Display"/>
              </a:rPr>
              <a:t>Data Science Toolkit - Phase 1</a:t>
            </a:r>
            <a:endParaRPr sz="2200">
              <a:solidFill>
                <a:srgbClr val="101820"/>
              </a:solidFill>
              <a:latin typeface="DM Serif Display"/>
              <a:ea typeface="DM Serif Display"/>
              <a:cs typeface="DM Serif Display"/>
              <a:sym typeface="DM Serif Display"/>
            </a:endParaRPr>
          </a:p>
        </p:txBody>
      </p:sp>
      <p:sp>
        <p:nvSpPr>
          <p:cNvPr id="274" name="Google Shape;274;p51"/>
          <p:cNvSpPr/>
          <p:nvPr/>
        </p:nvSpPr>
        <p:spPr>
          <a:xfrm>
            <a:off x="4656875" y="2682175"/>
            <a:ext cx="4116300" cy="1656000"/>
          </a:xfrm>
          <a:prstGeom prst="roundRect">
            <a:avLst>
              <a:gd name="adj" fmla="val 12897"/>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1"/>
          <p:cNvSpPr/>
          <p:nvPr/>
        </p:nvSpPr>
        <p:spPr>
          <a:xfrm>
            <a:off x="366575" y="2682175"/>
            <a:ext cx="4116300" cy="1656000"/>
          </a:xfrm>
          <a:prstGeom prst="roundRect">
            <a:avLst>
              <a:gd name="adj" fmla="val 12897"/>
            </a:avLst>
          </a:prstGeom>
          <a:solidFill>
            <a:srgbClr val="DE4B51">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51"/>
          <p:cNvPicPr preferRelativeResize="0"/>
          <p:nvPr/>
        </p:nvPicPr>
        <p:blipFill rotWithShape="1">
          <a:blip r:embed="rId3">
            <a:alphaModFix amt="25000"/>
          </a:blip>
          <a:srcRect l="-1350" t="49739" r="1349" b="-49739"/>
          <a:stretch/>
        </p:blipFill>
        <p:spPr>
          <a:xfrm>
            <a:off x="6984726" y="1"/>
            <a:ext cx="2159273" cy="2159273"/>
          </a:xfrm>
          <a:prstGeom prst="rect">
            <a:avLst/>
          </a:prstGeom>
          <a:noFill/>
          <a:ln>
            <a:noFill/>
          </a:ln>
        </p:spPr>
      </p:pic>
      <p:sp>
        <p:nvSpPr>
          <p:cNvPr id="277" name="Google Shape;277;p51"/>
          <p:cNvSpPr/>
          <p:nvPr/>
        </p:nvSpPr>
        <p:spPr>
          <a:xfrm>
            <a:off x="4656875" y="915725"/>
            <a:ext cx="4116300" cy="1656000"/>
          </a:xfrm>
          <a:prstGeom prst="roundRect">
            <a:avLst>
              <a:gd name="adj" fmla="val 12897"/>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1"/>
          <p:cNvSpPr/>
          <p:nvPr/>
        </p:nvSpPr>
        <p:spPr>
          <a:xfrm>
            <a:off x="675650" y="269572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000">
                <a:solidFill>
                  <a:srgbClr val="FFFFFF"/>
                </a:solidFill>
                <a:latin typeface="Fira Sans SemiBold"/>
                <a:ea typeface="Fira Sans SemiBold"/>
                <a:cs typeface="Fira Sans SemiBold"/>
                <a:sym typeface="Fira Sans SemiBold"/>
              </a:rPr>
              <a:t>Version Control</a:t>
            </a:r>
            <a:endParaRPr sz="2000" i="0" u="none" strike="noStrike" cap="none">
              <a:solidFill>
                <a:srgbClr val="FFFFFF"/>
              </a:solidFill>
              <a:latin typeface="Fira Sans SemiBold"/>
              <a:ea typeface="Fira Sans SemiBold"/>
              <a:cs typeface="Fira Sans SemiBold"/>
              <a:sym typeface="Fira Sans SemiBold"/>
            </a:endParaRPr>
          </a:p>
        </p:txBody>
      </p:sp>
      <p:sp>
        <p:nvSpPr>
          <p:cNvPr id="279" name="Google Shape;279;p51"/>
          <p:cNvSpPr/>
          <p:nvPr/>
        </p:nvSpPr>
        <p:spPr>
          <a:xfrm>
            <a:off x="675650" y="92927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a:solidFill>
                  <a:srgbClr val="FFFFFF"/>
                </a:solidFill>
                <a:latin typeface="Fira Sans SemiBold"/>
                <a:ea typeface="Fira Sans SemiBold"/>
                <a:cs typeface="Fira Sans SemiBold"/>
                <a:sym typeface="Fira Sans SemiBold"/>
              </a:rPr>
              <a:t>Languages</a:t>
            </a:r>
            <a:endParaRPr>
              <a:solidFill>
                <a:srgbClr val="FFFFFF"/>
              </a:solidFill>
              <a:latin typeface="Fira Sans SemiBold"/>
              <a:ea typeface="Fira Sans SemiBold"/>
              <a:cs typeface="Fira Sans SemiBold"/>
              <a:sym typeface="Fira Sans SemiBold"/>
            </a:endParaRPr>
          </a:p>
          <a:p>
            <a:pPr marL="0" marR="0" lvl="0" indent="0" algn="ctr" rtl="0">
              <a:lnSpc>
                <a:spcPct val="100000"/>
              </a:lnSpc>
              <a:spcBef>
                <a:spcPts val="0"/>
              </a:spcBef>
              <a:spcAft>
                <a:spcPts val="0"/>
              </a:spcAft>
              <a:buClr>
                <a:srgbClr val="000000"/>
              </a:buClr>
              <a:buSzPts val="1400"/>
              <a:buFont typeface="Arial"/>
              <a:buNone/>
            </a:pPr>
            <a:endParaRPr>
              <a:solidFill>
                <a:srgbClr val="FFFFFF"/>
              </a:solidFill>
              <a:latin typeface="Fira Sans SemiBold"/>
              <a:ea typeface="Fira Sans SemiBold"/>
              <a:cs typeface="Fira Sans SemiBold"/>
              <a:sym typeface="Fira Sans SemiBold"/>
            </a:endParaRPr>
          </a:p>
        </p:txBody>
      </p:sp>
      <p:sp>
        <p:nvSpPr>
          <p:cNvPr id="280" name="Google Shape;280;p51"/>
          <p:cNvSpPr/>
          <p:nvPr/>
        </p:nvSpPr>
        <p:spPr>
          <a:xfrm>
            <a:off x="4961825" y="92927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000">
                <a:solidFill>
                  <a:srgbClr val="FFFFFF"/>
                </a:solidFill>
                <a:latin typeface="Fira Sans SemiBold"/>
                <a:ea typeface="Fira Sans SemiBold"/>
                <a:cs typeface="Fira Sans SemiBold"/>
                <a:sym typeface="Fira Sans SemiBold"/>
              </a:rPr>
              <a:t>Interfaces</a:t>
            </a:r>
            <a:endParaRPr sz="2000" i="0" u="none" strike="noStrike" cap="none">
              <a:solidFill>
                <a:srgbClr val="FFFFFF"/>
              </a:solidFill>
              <a:latin typeface="Fira Sans SemiBold"/>
              <a:ea typeface="Fira Sans SemiBold"/>
              <a:cs typeface="Fira Sans SemiBold"/>
              <a:sym typeface="Fira Sans SemiBold"/>
            </a:endParaRPr>
          </a:p>
        </p:txBody>
      </p:sp>
      <p:sp>
        <p:nvSpPr>
          <p:cNvPr id="281" name="Google Shape;281;p51"/>
          <p:cNvSpPr/>
          <p:nvPr/>
        </p:nvSpPr>
        <p:spPr>
          <a:xfrm>
            <a:off x="4961825" y="269572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i="0" u="none" strike="noStrike" cap="none" dirty="0">
                <a:solidFill>
                  <a:srgbClr val="FFFFFF"/>
                </a:solidFill>
                <a:latin typeface="Fira Sans SemiBold"/>
                <a:ea typeface="Fira Sans SemiBold"/>
                <a:cs typeface="Fira Sans SemiBold"/>
                <a:sym typeface="Fira Sans SemiBold"/>
              </a:rPr>
              <a:t>Package Management</a:t>
            </a:r>
            <a:endParaRPr sz="2000" i="0" u="none" strike="noStrike" cap="none" dirty="0">
              <a:solidFill>
                <a:srgbClr val="FFFFFF"/>
              </a:solidFill>
              <a:latin typeface="Fira Sans SemiBold"/>
              <a:ea typeface="Fira Sans SemiBold"/>
              <a:cs typeface="Fira Sans SemiBold"/>
              <a:sym typeface="Fira Sans SemiBold"/>
            </a:endParaRPr>
          </a:p>
        </p:txBody>
      </p:sp>
      <p:grpSp>
        <p:nvGrpSpPr>
          <p:cNvPr id="282" name="Google Shape;282;p51"/>
          <p:cNvGrpSpPr/>
          <p:nvPr/>
        </p:nvGrpSpPr>
        <p:grpSpPr>
          <a:xfrm>
            <a:off x="5938764" y="1675316"/>
            <a:ext cx="1516422" cy="572731"/>
            <a:chOff x="4733200" y="1392125"/>
            <a:chExt cx="1678200" cy="661200"/>
          </a:xfrm>
        </p:grpSpPr>
        <p:sp>
          <p:nvSpPr>
            <p:cNvPr id="283" name="Google Shape;283;p51"/>
            <p:cNvSpPr/>
            <p:nvPr/>
          </p:nvSpPr>
          <p:spPr>
            <a:xfrm>
              <a:off x="4733200" y="1392125"/>
              <a:ext cx="1678200" cy="661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51"/>
            <p:cNvPicPr preferRelativeResize="0"/>
            <p:nvPr/>
          </p:nvPicPr>
          <p:blipFill rotWithShape="1">
            <a:blip r:embed="rId4">
              <a:alphaModFix/>
            </a:blip>
            <a:srcRect t="30146" b="24355"/>
            <a:stretch/>
          </p:blipFill>
          <p:spPr>
            <a:xfrm>
              <a:off x="4774300" y="1439130"/>
              <a:ext cx="1578336" cy="572700"/>
            </a:xfrm>
            <a:prstGeom prst="rect">
              <a:avLst/>
            </a:prstGeom>
            <a:noFill/>
            <a:ln>
              <a:noFill/>
            </a:ln>
          </p:spPr>
        </p:pic>
      </p:grpSp>
      <p:grpSp>
        <p:nvGrpSpPr>
          <p:cNvPr id="285" name="Google Shape;285;p51"/>
          <p:cNvGrpSpPr/>
          <p:nvPr/>
        </p:nvGrpSpPr>
        <p:grpSpPr>
          <a:xfrm>
            <a:off x="4961815" y="1506063"/>
            <a:ext cx="793305" cy="915886"/>
            <a:chOff x="7041175" y="1392125"/>
            <a:chExt cx="1040400" cy="1143000"/>
          </a:xfrm>
        </p:grpSpPr>
        <p:sp>
          <p:nvSpPr>
            <p:cNvPr id="286" name="Google Shape;286;p51"/>
            <p:cNvSpPr/>
            <p:nvPr/>
          </p:nvSpPr>
          <p:spPr>
            <a:xfrm>
              <a:off x="7041175" y="1392125"/>
              <a:ext cx="1040400" cy="1143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51"/>
            <p:cNvPicPr preferRelativeResize="0"/>
            <p:nvPr/>
          </p:nvPicPr>
          <p:blipFill>
            <a:blip r:embed="rId5">
              <a:alphaModFix/>
            </a:blip>
            <a:stretch>
              <a:fillRect/>
            </a:stretch>
          </p:blipFill>
          <p:spPr>
            <a:xfrm>
              <a:off x="7132600" y="1444978"/>
              <a:ext cx="890324" cy="1031496"/>
            </a:xfrm>
            <a:prstGeom prst="rect">
              <a:avLst/>
            </a:prstGeom>
            <a:noFill/>
            <a:ln>
              <a:noFill/>
            </a:ln>
          </p:spPr>
        </p:pic>
      </p:grpSp>
      <p:sp>
        <p:nvSpPr>
          <p:cNvPr id="288" name="Google Shape;288;p51"/>
          <p:cNvSpPr/>
          <p:nvPr/>
        </p:nvSpPr>
        <p:spPr>
          <a:xfrm>
            <a:off x="7638815" y="1506063"/>
            <a:ext cx="793305" cy="9158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51"/>
          <p:cNvPicPr preferRelativeResize="0"/>
          <p:nvPr/>
        </p:nvPicPr>
        <p:blipFill rotWithShape="1">
          <a:blip r:embed="rId6">
            <a:alphaModFix/>
          </a:blip>
          <a:srcRect t="-10873" b="-10885"/>
          <a:stretch/>
        </p:blipFill>
        <p:spPr>
          <a:xfrm>
            <a:off x="7708527" y="1548415"/>
            <a:ext cx="678871" cy="826537"/>
          </a:xfrm>
          <a:prstGeom prst="rect">
            <a:avLst/>
          </a:prstGeom>
          <a:noFill/>
          <a:ln>
            <a:noFill/>
          </a:ln>
        </p:spPr>
      </p:pic>
      <p:grpSp>
        <p:nvGrpSpPr>
          <p:cNvPr id="290" name="Google Shape;290;p51"/>
          <p:cNvGrpSpPr/>
          <p:nvPr/>
        </p:nvGrpSpPr>
        <p:grpSpPr>
          <a:xfrm>
            <a:off x="2615039" y="1675316"/>
            <a:ext cx="1516422" cy="572731"/>
            <a:chOff x="629152" y="1675316"/>
            <a:chExt cx="1516422" cy="572731"/>
          </a:xfrm>
        </p:grpSpPr>
        <p:sp>
          <p:nvSpPr>
            <p:cNvPr id="291" name="Google Shape;291;p51"/>
            <p:cNvSpPr/>
            <p:nvPr/>
          </p:nvSpPr>
          <p:spPr>
            <a:xfrm>
              <a:off x="629152" y="1675316"/>
              <a:ext cx="1516422" cy="572731"/>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51"/>
            <p:cNvPicPr preferRelativeResize="0"/>
            <p:nvPr/>
          </p:nvPicPr>
          <p:blipFill>
            <a:blip r:embed="rId7">
              <a:alphaModFix/>
            </a:blip>
            <a:stretch>
              <a:fillRect/>
            </a:stretch>
          </p:blipFill>
          <p:spPr>
            <a:xfrm>
              <a:off x="815863" y="1702025"/>
              <a:ext cx="1143000" cy="533400"/>
            </a:xfrm>
            <a:prstGeom prst="rect">
              <a:avLst/>
            </a:prstGeom>
            <a:noFill/>
            <a:ln>
              <a:noFill/>
            </a:ln>
          </p:spPr>
        </p:pic>
      </p:grpSp>
      <p:grpSp>
        <p:nvGrpSpPr>
          <p:cNvPr id="293" name="Google Shape;293;p51"/>
          <p:cNvGrpSpPr/>
          <p:nvPr/>
        </p:nvGrpSpPr>
        <p:grpSpPr>
          <a:xfrm>
            <a:off x="748939" y="1675316"/>
            <a:ext cx="1516422" cy="572731"/>
            <a:chOff x="2510227" y="1675316"/>
            <a:chExt cx="1516422" cy="572731"/>
          </a:xfrm>
        </p:grpSpPr>
        <p:sp>
          <p:nvSpPr>
            <p:cNvPr id="294" name="Google Shape;294;p51"/>
            <p:cNvSpPr/>
            <p:nvPr/>
          </p:nvSpPr>
          <p:spPr>
            <a:xfrm>
              <a:off x="2510227" y="1675316"/>
              <a:ext cx="1516422" cy="572731"/>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51"/>
            <p:cNvPicPr preferRelativeResize="0"/>
            <p:nvPr/>
          </p:nvPicPr>
          <p:blipFill>
            <a:blip r:embed="rId8">
              <a:alphaModFix/>
            </a:blip>
            <a:stretch>
              <a:fillRect/>
            </a:stretch>
          </p:blipFill>
          <p:spPr>
            <a:xfrm>
              <a:off x="2551612" y="1755913"/>
              <a:ext cx="1433650" cy="425615"/>
            </a:xfrm>
            <a:prstGeom prst="rect">
              <a:avLst/>
            </a:prstGeom>
            <a:noFill/>
            <a:ln>
              <a:noFill/>
            </a:ln>
          </p:spPr>
        </p:pic>
      </p:grpSp>
      <p:grpSp>
        <p:nvGrpSpPr>
          <p:cNvPr id="296" name="Google Shape;296;p51"/>
          <p:cNvGrpSpPr/>
          <p:nvPr/>
        </p:nvGrpSpPr>
        <p:grpSpPr>
          <a:xfrm>
            <a:off x="748889" y="3392416"/>
            <a:ext cx="1516500" cy="572700"/>
            <a:chOff x="748889" y="3392416"/>
            <a:chExt cx="1516500" cy="572700"/>
          </a:xfrm>
        </p:grpSpPr>
        <p:sp>
          <p:nvSpPr>
            <p:cNvPr id="297" name="Google Shape;297;p51"/>
            <p:cNvSpPr/>
            <p:nvPr/>
          </p:nvSpPr>
          <p:spPr>
            <a:xfrm>
              <a:off x="748889"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51"/>
            <p:cNvPicPr preferRelativeResize="0"/>
            <p:nvPr/>
          </p:nvPicPr>
          <p:blipFill>
            <a:blip r:embed="rId9">
              <a:alphaModFix/>
            </a:blip>
            <a:stretch>
              <a:fillRect/>
            </a:stretch>
          </p:blipFill>
          <p:spPr>
            <a:xfrm>
              <a:off x="924663" y="3435538"/>
              <a:ext cx="1164950" cy="486475"/>
            </a:xfrm>
            <a:prstGeom prst="rect">
              <a:avLst/>
            </a:prstGeom>
            <a:noFill/>
            <a:ln>
              <a:noFill/>
            </a:ln>
          </p:spPr>
        </p:pic>
      </p:grpSp>
      <p:grpSp>
        <p:nvGrpSpPr>
          <p:cNvPr id="299" name="Google Shape;299;p51"/>
          <p:cNvGrpSpPr/>
          <p:nvPr/>
        </p:nvGrpSpPr>
        <p:grpSpPr>
          <a:xfrm>
            <a:off x="2615002" y="3392416"/>
            <a:ext cx="1516500" cy="572700"/>
            <a:chOff x="2615002" y="3392416"/>
            <a:chExt cx="1516500" cy="572700"/>
          </a:xfrm>
        </p:grpSpPr>
        <p:sp>
          <p:nvSpPr>
            <p:cNvPr id="300" name="Google Shape;300;p51"/>
            <p:cNvSpPr/>
            <p:nvPr/>
          </p:nvSpPr>
          <p:spPr>
            <a:xfrm>
              <a:off x="2615002"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51"/>
            <p:cNvPicPr preferRelativeResize="0"/>
            <p:nvPr/>
          </p:nvPicPr>
          <p:blipFill rotWithShape="1">
            <a:blip r:embed="rId10">
              <a:alphaModFix/>
            </a:blip>
            <a:srcRect t="24206" b="26190"/>
            <a:stretch/>
          </p:blipFill>
          <p:spPr>
            <a:xfrm>
              <a:off x="2671450" y="3482958"/>
              <a:ext cx="1403628" cy="391643"/>
            </a:xfrm>
            <a:prstGeom prst="rect">
              <a:avLst/>
            </a:prstGeom>
            <a:noFill/>
            <a:ln>
              <a:noFill/>
            </a:ln>
          </p:spPr>
        </p:pic>
      </p:grpSp>
      <p:grpSp>
        <p:nvGrpSpPr>
          <p:cNvPr id="302" name="Google Shape;302;p51"/>
          <p:cNvGrpSpPr/>
          <p:nvPr/>
        </p:nvGrpSpPr>
        <p:grpSpPr>
          <a:xfrm>
            <a:off x="6915614" y="3392416"/>
            <a:ext cx="1516500" cy="577004"/>
            <a:chOff x="5056039" y="3392416"/>
            <a:chExt cx="1516500" cy="577004"/>
          </a:xfrm>
        </p:grpSpPr>
        <p:sp>
          <p:nvSpPr>
            <p:cNvPr id="303" name="Google Shape;303;p51"/>
            <p:cNvSpPr/>
            <p:nvPr/>
          </p:nvSpPr>
          <p:spPr>
            <a:xfrm>
              <a:off x="5056039"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51"/>
            <p:cNvPicPr preferRelativeResize="0"/>
            <p:nvPr/>
          </p:nvPicPr>
          <p:blipFill>
            <a:blip r:embed="rId11">
              <a:alphaModFix/>
            </a:blip>
            <a:stretch>
              <a:fillRect/>
            </a:stretch>
          </p:blipFill>
          <p:spPr>
            <a:xfrm>
              <a:off x="5273775" y="3482945"/>
              <a:ext cx="1081056" cy="486475"/>
            </a:xfrm>
            <a:prstGeom prst="rect">
              <a:avLst/>
            </a:prstGeom>
            <a:noFill/>
            <a:ln>
              <a:noFill/>
            </a:ln>
          </p:spPr>
        </p:pic>
      </p:grpSp>
      <p:grpSp>
        <p:nvGrpSpPr>
          <p:cNvPr id="305" name="Google Shape;305;p51"/>
          <p:cNvGrpSpPr/>
          <p:nvPr/>
        </p:nvGrpSpPr>
        <p:grpSpPr>
          <a:xfrm>
            <a:off x="5011339" y="3392416"/>
            <a:ext cx="1516500" cy="572700"/>
            <a:chOff x="6915627" y="3392416"/>
            <a:chExt cx="1516500" cy="572700"/>
          </a:xfrm>
        </p:grpSpPr>
        <p:sp>
          <p:nvSpPr>
            <p:cNvPr id="306" name="Google Shape;306;p51"/>
            <p:cNvSpPr/>
            <p:nvPr/>
          </p:nvSpPr>
          <p:spPr>
            <a:xfrm>
              <a:off x="6915627"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51"/>
            <p:cNvPicPr preferRelativeResize="0"/>
            <p:nvPr/>
          </p:nvPicPr>
          <p:blipFill>
            <a:blip r:embed="rId12">
              <a:alphaModFix/>
            </a:blip>
            <a:stretch>
              <a:fillRect/>
            </a:stretch>
          </p:blipFill>
          <p:spPr>
            <a:xfrm>
              <a:off x="6953513" y="3435537"/>
              <a:ext cx="1440718" cy="48647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9E1"/>
        </a:solidFill>
        <a:effectLst/>
      </p:bgPr>
    </p:bg>
    <p:spTree>
      <p:nvGrpSpPr>
        <p:cNvPr id="1" name="Shape 162"/>
        <p:cNvGrpSpPr/>
        <p:nvPr/>
      </p:nvGrpSpPr>
      <p:grpSpPr>
        <a:xfrm>
          <a:off x="0" y="0"/>
          <a:ext cx="0" cy="0"/>
          <a:chOff x="0" y="0"/>
          <a:chExt cx="0" cy="0"/>
        </a:xfrm>
      </p:grpSpPr>
      <p:pic>
        <p:nvPicPr>
          <p:cNvPr id="163" name="Google Shape;163;p37"/>
          <p:cNvPicPr preferRelativeResize="0"/>
          <p:nvPr/>
        </p:nvPicPr>
        <p:blipFill rotWithShape="1">
          <a:blip r:embed="rId3">
            <a:alphaModFix/>
          </a:blip>
          <a:srcRect l="-14370" t="7460" r="14370" b="-7459"/>
          <a:stretch/>
        </p:blipFill>
        <p:spPr>
          <a:xfrm>
            <a:off x="4312825" y="0"/>
            <a:ext cx="4831176" cy="3625748"/>
          </a:xfrm>
          <a:prstGeom prst="rect">
            <a:avLst/>
          </a:prstGeom>
          <a:noFill/>
          <a:ln>
            <a:noFill/>
          </a:ln>
        </p:spPr>
      </p:pic>
      <p:sp>
        <p:nvSpPr>
          <p:cNvPr id="164" name="Google Shape;164;p37"/>
          <p:cNvSpPr txBox="1"/>
          <p:nvPr/>
        </p:nvSpPr>
        <p:spPr>
          <a:xfrm>
            <a:off x="294500" y="373025"/>
            <a:ext cx="4537200" cy="419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800">
                <a:solidFill>
                  <a:srgbClr val="101820"/>
                </a:solidFill>
                <a:latin typeface="DM Serif Display"/>
                <a:ea typeface="DM Serif Display"/>
                <a:cs typeface="DM Serif Display"/>
                <a:sym typeface="DM Serif Display"/>
              </a:rPr>
              <a:t>So: </a:t>
            </a:r>
            <a:br>
              <a:rPr lang="en" sz="4800">
                <a:solidFill>
                  <a:srgbClr val="101820"/>
                </a:solidFill>
                <a:latin typeface="DM Serif Display"/>
                <a:ea typeface="DM Serif Display"/>
                <a:cs typeface="DM Serif Display"/>
                <a:sym typeface="DM Serif Display"/>
              </a:rPr>
            </a:br>
            <a:r>
              <a:rPr lang="en" sz="4800">
                <a:solidFill>
                  <a:srgbClr val="101820"/>
                </a:solidFill>
                <a:latin typeface="DM Serif Display"/>
                <a:ea typeface="DM Serif Display"/>
                <a:cs typeface="DM Serif Display"/>
                <a:sym typeface="DM Serif Display"/>
              </a:rPr>
              <a:t>What is </a:t>
            </a:r>
            <a:br>
              <a:rPr lang="en" sz="4800">
                <a:solidFill>
                  <a:srgbClr val="101820"/>
                </a:solidFill>
                <a:latin typeface="DM Serif Display"/>
                <a:ea typeface="DM Serif Display"/>
                <a:cs typeface="DM Serif Display"/>
                <a:sym typeface="DM Serif Display"/>
              </a:rPr>
            </a:br>
            <a:r>
              <a:rPr lang="en" sz="4800">
                <a:solidFill>
                  <a:srgbClr val="101820"/>
                </a:solidFill>
                <a:latin typeface="DM Serif Display"/>
                <a:ea typeface="DM Serif Display"/>
                <a:cs typeface="DM Serif Display"/>
                <a:sym typeface="DM Serif Display"/>
              </a:rPr>
              <a:t>Data Science?</a:t>
            </a:r>
            <a:endParaRPr sz="48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01820"/>
              </a:solidFill>
              <a:latin typeface="DM Serif Display"/>
              <a:ea typeface="DM Serif Display"/>
              <a:cs typeface="DM Serif Display"/>
              <a:sym typeface="DM Serif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p:nvPr/>
        </p:nvSpPr>
        <p:spPr>
          <a:xfrm rot="4846193">
            <a:off x="1984753" y="1707067"/>
            <a:ext cx="2835413" cy="2835413"/>
          </a:xfrm>
          <a:prstGeom prst="octagon">
            <a:avLst>
              <a:gd name="adj" fmla="val 29289"/>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2"/>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4" name="Google Shape;314;p52"/>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Languages</a:t>
            </a:r>
            <a:endParaRPr sz="2800">
              <a:solidFill>
                <a:srgbClr val="101820"/>
              </a:solidFill>
              <a:latin typeface="DM Serif Display"/>
              <a:ea typeface="DM Serif Display"/>
              <a:cs typeface="DM Serif Display"/>
              <a:sym typeface="DM Serif Display"/>
            </a:endParaRPr>
          </a:p>
        </p:txBody>
      </p:sp>
      <p:sp>
        <p:nvSpPr>
          <p:cNvPr id="315" name="Google Shape;315;p52"/>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lt1"/>
                </a:solidFill>
                <a:latin typeface="Fira Sans"/>
                <a:ea typeface="Fira Sans"/>
                <a:cs typeface="Fira Sans"/>
                <a:sym typeface="Fira Sans"/>
              </a:rPr>
              <a:t>Python</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Free, open source, versatile, powerful</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Not just for data science!</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Object-oriented (everything is an ‘object’)</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u="sng">
                <a:solidFill>
                  <a:schemeClr val="hlink"/>
                </a:solidFill>
                <a:latin typeface="Fira Sans"/>
                <a:ea typeface="Fira Sans"/>
                <a:cs typeface="Fira Sans"/>
                <a:sym typeface="Fira Sans"/>
                <a:hlinkClick r:id="rId3"/>
              </a:rPr>
              <a:t>The Zen of Python</a:t>
            </a:r>
            <a:endParaRPr sz="160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a:solidFill>
                  <a:schemeClr val="lt1"/>
                </a:solidFill>
                <a:latin typeface="Fira Sans"/>
                <a:ea typeface="Fira Sans"/>
                <a:cs typeface="Fira Sans"/>
                <a:sym typeface="Fira Sans"/>
              </a:rPr>
              <a:t>Structured Query Language (SQL)</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Connect to, change, and retrieve data from relational databases </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Developed in the 1970s, still going strong</a:t>
            </a:r>
            <a:endParaRPr sz="160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a:solidFill>
                  <a:schemeClr val="lt1"/>
                </a:solidFill>
                <a:latin typeface="Fira Sans"/>
                <a:ea typeface="Fira Sans"/>
                <a:cs typeface="Fira Sans"/>
                <a:sym typeface="Fira Sans"/>
              </a:rPr>
              <a:t>Many flavors</a:t>
            </a:r>
            <a:endParaRPr sz="1600">
              <a:solidFill>
                <a:schemeClr val="lt1"/>
              </a:solidFill>
              <a:latin typeface="Fira Sans"/>
              <a:ea typeface="Fira Sans"/>
              <a:cs typeface="Fira Sans"/>
              <a:sym typeface="Fira Sans"/>
            </a:endParaRPr>
          </a:p>
        </p:txBody>
      </p:sp>
      <p:pic>
        <p:nvPicPr>
          <p:cNvPr id="316" name="Google Shape;316;p52"/>
          <p:cNvPicPr preferRelativeResize="0"/>
          <p:nvPr/>
        </p:nvPicPr>
        <p:blipFill>
          <a:blip r:embed="rId4">
            <a:alphaModFix/>
          </a:blip>
          <a:stretch>
            <a:fillRect/>
          </a:stretch>
        </p:blipFill>
        <p:spPr>
          <a:xfrm>
            <a:off x="3539625" y="691100"/>
            <a:ext cx="391974" cy="391974"/>
          </a:xfrm>
          <a:prstGeom prst="rect">
            <a:avLst/>
          </a:prstGeom>
          <a:noFill/>
          <a:ln>
            <a:noFill/>
          </a:ln>
        </p:spPr>
      </p:pic>
      <p:pic>
        <p:nvPicPr>
          <p:cNvPr id="317" name="Google Shape;317;p52"/>
          <p:cNvPicPr preferRelativeResize="0"/>
          <p:nvPr/>
        </p:nvPicPr>
        <p:blipFill rotWithShape="1">
          <a:blip r:embed="rId5">
            <a:alphaModFix/>
          </a:blip>
          <a:srcRect r="53111"/>
          <a:stretch/>
        </p:blipFill>
        <p:spPr>
          <a:xfrm>
            <a:off x="3539628" y="2929725"/>
            <a:ext cx="391975" cy="3901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rot="4846193">
            <a:off x="1984753" y="1707067"/>
            <a:ext cx="2835413" cy="2835413"/>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3"/>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4" name="Google Shape;324;p53"/>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Interfaces</a:t>
            </a:r>
            <a:endParaRPr sz="2800">
              <a:solidFill>
                <a:srgbClr val="101820"/>
              </a:solidFill>
              <a:latin typeface="DM Serif Display"/>
              <a:ea typeface="DM Serif Display"/>
              <a:cs typeface="DM Serif Display"/>
              <a:sym typeface="DM Serif Display"/>
            </a:endParaRPr>
          </a:p>
        </p:txBody>
      </p:sp>
      <p:sp>
        <p:nvSpPr>
          <p:cNvPr id="325" name="Google Shape;325;p53"/>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Jupyter Notebooks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Interactive notebook-style interface for running code, data analysis and visualizations. Like a lab notebook.</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IllumiDesk</a:t>
            </a:r>
            <a:endParaRPr sz="1600" b="1"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Hosts Jupyter Notebooks in the cloud</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Code-Focused Text Editor</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Write text files in a code-native format</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b="1" dirty="0">
                <a:solidFill>
                  <a:schemeClr val="lt1"/>
                </a:solidFill>
                <a:latin typeface="Fira Sans"/>
                <a:ea typeface="Fira Sans"/>
                <a:cs typeface="Fira Sans"/>
                <a:sym typeface="Fira Sans"/>
              </a:rPr>
              <a:t>VS Code</a:t>
            </a:r>
            <a:r>
              <a:rPr lang="en" sz="1600" dirty="0">
                <a:solidFill>
                  <a:schemeClr val="lt1"/>
                </a:solidFill>
                <a:latin typeface="Fira Sans"/>
                <a:ea typeface="Fira Sans"/>
                <a:cs typeface="Fira Sans"/>
                <a:sym typeface="Fira Sans"/>
              </a:rPr>
              <a:t> is one of many that would work</a:t>
            </a:r>
            <a:endParaRPr sz="1600" dirty="0">
              <a:solidFill>
                <a:schemeClr val="lt1"/>
              </a:solidFill>
              <a:latin typeface="Fira Sans"/>
              <a:ea typeface="Fira Sans"/>
              <a:cs typeface="Fira Sans"/>
              <a:sym typeface="Fira Sans"/>
            </a:endParaRPr>
          </a:p>
        </p:txBody>
      </p:sp>
      <p:grpSp>
        <p:nvGrpSpPr>
          <p:cNvPr id="326" name="Google Shape;326;p53"/>
          <p:cNvGrpSpPr/>
          <p:nvPr/>
        </p:nvGrpSpPr>
        <p:grpSpPr>
          <a:xfrm>
            <a:off x="3539585" y="701540"/>
            <a:ext cx="392023" cy="453771"/>
            <a:chOff x="7041175" y="1392125"/>
            <a:chExt cx="1040400" cy="1143000"/>
          </a:xfrm>
        </p:grpSpPr>
        <p:sp>
          <p:nvSpPr>
            <p:cNvPr id="327" name="Google Shape;327;p53"/>
            <p:cNvSpPr/>
            <p:nvPr/>
          </p:nvSpPr>
          <p:spPr>
            <a:xfrm>
              <a:off x="7041175" y="1392125"/>
              <a:ext cx="1040400" cy="1143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53"/>
            <p:cNvPicPr preferRelativeResize="0"/>
            <p:nvPr/>
          </p:nvPicPr>
          <p:blipFill>
            <a:blip r:embed="rId3">
              <a:alphaModFix/>
            </a:blip>
            <a:stretch>
              <a:fillRect/>
            </a:stretch>
          </p:blipFill>
          <p:spPr>
            <a:xfrm>
              <a:off x="7132600" y="1444978"/>
              <a:ext cx="890324" cy="1031496"/>
            </a:xfrm>
            <a:prstGeom prst="rect">
              <a:avLst/>
            </a:prstGeom>
            <a:noFill/>
            <a:ln>
              <a:noFill/>
            </a:ln>
          </p:spPr>
        </p:pic>
      </p:grpSp>
      <p:pic>
        <p:nvPicPr>
          <p:cNvPr id="329" name="Google Shape;329;p53"/>
          <p:cNvPicPr preferRelativeResize="0"/>
          <p:nvPr/>
        </p:nvPicPr>
        <p:blipFill rotWithShape="1">
          <a:blip r:embed="rId4">
            <a:alphaModFix/>
          </a:blip>
          <a:srcRect l="3660" t="30146" r="76753" b="24355"/>
          <a:stretch/>
        </p:blipFill>
        <p:spPr>
          <a:xfrm>
            <a:off x="3539575" y="1973100"/>
            <a:ext cx="392025" cy="696221"/>
          </a:xfrm>
          <a:prstGeom prst="rect">
            <a:avLst/>
          </a:prstGeom>
          <a:noFill/>
          <a:ln>
            <a:noFill/>
          </a:ln>
        </p:spPr>
      </p:pic>
      <p:pic>
        <p:nvPicPr>
          <p:cNvPr id="330" name="Google Shape;330;p53"/>
          <p:cNvPicPr preferRelativeResize="0"/>
          <p:nvPr/>
        </p:nvPicPr>
        <p:blipFill rotWithShape="1">
          <a:blip r:embed="rId5">
            <a:alphaModFix/>
          </a:blip>
          <a:srcRect t="-10873" b="-10885"/>
          <a:stretch/>
        </p:blipFill>
        <p:spPr>
          <a:xfrm>
            <a:off x="3539574" y="3174471"/>
            <a:ext cx="392023" cy="4772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p:nvPr/>
        </p:nvSpPr>
        <p:spPr>
          <a:xfrm rot="4846193">
            <a:off x="1984753" y="1707067"/>
            <a:ext cx="2835413" cy="2835413"/>
          </a:xfrm>
          <a:prstGeom prst="octagon">
            <a:avLst>
              <a:gd name="adj" fmla="val 29289"/>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4"/>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 name="Google Shape;337;p54"/>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Version Control</a:t>
            </a:r>
            <a:endParaRPr sz="2800">
              <a:solidFill>
                <a:srgbClr val="101820"/>
              </a:solidFill>
              <a:latin typeface="DM Serif Display"/>
              <a:ea typeface="DM Serif Display"/>
              <a:cs typeface="DM Serif Display"/>
              <a:sym typeface="DM Serif Display"/>
            </a:endParaRPr>
          </a:p>
        </p:txBody>
      </p:sp>
      <p:sp>
        <p:nvSpPr>
          <p:cNvPr id="338" name="Google Shape;338;p54"/>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Git</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Tracks file/project history</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Allows one to work on/track/manage multiple versions of a project.</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Project folder → “Repository”</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GitHub</a:t>
            </a:r>
            <a:endParaRPr sz="1600" b="1"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Hosts Git repositories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Collaborate and share code with others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Backbone of the open source community</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dirty="0">
                <a:solidFill>
                  <a:schemeClr val="lt1"/>
                </a:solidFill>
                <a:latin typeface="Fira Sans"/>
                <a:ea typeface="Fira Sans"/>
                <a:cs typeface="Fira Sans"/>
                <a:sym typeface="Fira Sans"/>
              </a:rPr>
              <a:t>Your Data Science portfolio!</a:t>
            </a:r>
            <a:endParaRPr sz="1600" dirty="0">
              <a:solidFill>
                <a:schemeClr val="lt1"/>
              </a:solidFill>
              <a:latin typeface="Fira Sans"/>
              <a:ea typeface="Fira Sans"/>
              <a:cs typeface="Fira Sans"/>
              <a:sym typeface="Fira Sans"/>
            </a:endParaRPr>
          </a:p>
        </p:txBody>
      </p:sp>
      <p:pic>
        <p:nvPicPr>
          <p:cNvPr id="339" name="Google Shape;339;p54"/>
          <p:cNvPicPr preferRelativeResize="0"/>
          <p:nvPr/>
        </p:nvPicPr>
        <p:blipFill rotWithShape="1">
          <a:blip r:embed="rId3">
            <a:alphaModFix/>
          </a:blip>
          <a:srcRect r="57713"/>
          <a:stretch/>
        </p:blipFill>
        <p:spPr>
          <a:xfrm>
            <a:off x="3539625" y="671275"/>
            <a:ext cx="391976" cy="387075"/>
          </a:xfrm>
          <a:prstGeom prst="rect">
            <a:avLst/>
          </a:prstGeom>
          <a:noFill/>
          <a:ln>
            <a:noFill/>
          </a:ln>
        </p:spPr>
      </p:pic>
      <p:pic>
        <p:nvPicPr>
          <p:cNvPr id="340" name="Google Shape;340;p54"/>
          <p:cNvPicPr preferRelativeResize="0"/>
          <p:nvPr/>
        </p:nvPicPr>
        <p:blipFill rotWithShape="1">
          <a:blip r:embed="rId4">
            <a:alphaModFix/>
          </a:blip>
          <a:srcRect t="24206" r="72074" b="26190"/>
          <a:stretch/>
        </p:blipFill>
        <p:spPr>
          <a:xfrm>
            <a:off x="3539625" y="2156425"/>
            <a:ext cx="391977" cy="391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p:nvPr/>
        </p:nvSpPr>
        <p:spPr>
          <a:xfrm rot="4846193">
            <a:off x="1984753" y="1707067"/>
            <a:ext cx="2835413" cy="2835413"/>
          </a:xfrm>
          <a:prstGeom prst="octagon">
            <a:avLst>
              <a:gd name="adj" fmla="val 29289"/>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5"/>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7" name="Google Shape;347;p55"/>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dirty="0">
                <a:solidFill>
                  <a:srgbClr val="101820"/>
                </a:solidFill>
                <a:latin typeface="DM Serif Display"/>
                <a:ea typeface="DM Serif Display"/>
                <a:cs typeface="DM Serif Display"/>
                <a:sym typeface="DM Serif Display"/>
              </a:rPr>
              <a:t>Library Management</a:t>
            </a:r>
            <a:endParaRPr sz="2800" dirty="0">
              <a:solidFill>
                <a:srgbClr val="101820"/>
              </a:solidFill>
              <a:latin typeface="DM Serif Display"/>
              <a:ea typeface="DM Serif Display"/>
              <a:cs typeface="DM Serif Display"/>
              <a:sym typeface="DM Serif Display"/>
            </a:endParaRPr>
          </a:p>
        </p:txBody>
      </p:sp>
      <p:sp>
        <p:nvSpPr>
          <p:cNvPr id="348" name="Google Shape;348;p55"/>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Anaconda</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Package management (download/delete Python libraries)</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Resolve library conflicts</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Create and share environments (collection of libraries used for specific project)</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Python Package Index (PyPi)</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Database of public Python libraries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Package installer (pip)</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dirty="0">
                <a:solidFill>
                  <a:schemeClr val="lt1"/>
                </a:solidFill>
                <a:latin typeface="Fira Sans"/>
                <a:ea typeface="Fira Sans"/>
                <a:cs typeface="Fira Sans"/>
                <a:sym typeface="Fira Sans"/>
              </a:rPr>
              <a:t>Not everything is on Anaconda</a:t>
            </a:r>
            <a:endParaRPr sz="1600" dirty="0">
              <a:solidFill>
                <a:schemeClr val="lt1"/>
              </a:solidFill>
              <a:latin typeface="Fira Sans"/>
              <a:ea typeface="Fira Sans"/>
              <a:cs typeface="Fira Sans"/>
              <a:sym typeface="Fira Sans"/>
            </a:endParaRPr>
          </a:p>
        </p:txBody>
      </p:sp>
      <p:pic>
        <p:nvPicPr>
          <p:cNvPr id="349" name="Google Shape;349;p55"/>
          <p:cNvPicPr preferRelativeResize="0"/>
          <p:nvPr/>
        </p:nvPicPr>
        <p:blipFill rotWithShape="1">
          <a:blip r:embed="rId3">
            <a:alphaModFix/>
          </a:blip>
          <a:srcRect t="20372" r="79199" b="18025"/>
          <a:stretch/>
        </p:blipFill>
        <p:spPr>
          <a:xfrm>
            <a:off x="3539625" y="693225"/>
            <a:ext cx="391975" cy="391975"/>
          </a:xfrm>
          <a:prstGeom prst="rect">
            <a:avLst/>
          </a:prstGeom>
          <a:noFill/>
          <a:ln>
            <a:noFill/>
          </a:ln>
        </p:spPr>
      </p:pic>
      <p:pic>
        <p:nvPicPr>
          <p:cNvPr id="350" name="Google Shape;350;p55"/>
          <p:cNvPicPr preferRelativeResize="0"/>
          <p:nvPr/>
        </p:nvPicPr>
        <p:blipFill>
          <a:blip r:embed="rId4">
            <a:alphaModFix/>
          </a:blip>
          <a:stretch>
            <a:fillRect/>
          </a:stretch>
        </p:blipFill>
        <p:spPr>
          <a:xfrm>
            <a:off x="3539625" y="2548250"/>
            <a:ext cx="391974" cy="391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354"/>
        <p:cNvGrpSpPr/>
        <p:nvPr/>
      </p:nvGrpSpPr>
      <p:grpSpPr>
        <a:xfrm>
          <a:off x="0" y="0"/>
          <a:ext cx="0" cy="0"/>
          <a:chOff x="0" y="0"/>
          <a:chExt cx="0" cy="0"/>
        </a:xfrm>
      </p:grpSpPr>
      <p:pic>
        <p:nvPicPr>
          <p:cNvPr id="355" name="Google Shape;355;p56"/>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356" name="Google Shape;356;p56"/>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6"/>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6"/>
          <p:cNvSpPr txBox="1">
            <a:spLocks noGrp="1"/>
          </p:cNvSpPr>
          <p:nvPr>
            <p:ph type="title"/>
          </p:nvPr>
        </p:nvSpPr>
        <p:spPr>
          <a:xfrm>
            <a:off x="2311800" y="1873325"/>
            <a:ext cx="4520400" cy="196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4000">
                <a:solidFill>
                  <a:srgbClr val="FFFFFF"/>
                </a:solidFill>
                <a:latin typeface="DM Serif Display"/>
                <a:ea typeface="DM Serif Display"/>
                <a:cs typeface="DM Serif Display"/>
                <a:sym typeface="DM Serif Display"/>
              </a:rPr>
              <a:t>Now: </a:t>
            </a:r>
            <a:br>
              <a:rPr lang="en" sz="4000">
                <a:solidFill>
                  <a:srgbClr val="FFFFFF"/>
                </a:solidFill>
                <a:latin typeface="DM Serif Display"/>
                <a:ea typeface="DM Serif Display"/>
                <a:cs typeface="DM Serif Display"/>
                <a:sym typeface="DM Serif Display"/>
              </a:rPr>
            </a:br>
            <a:r>
              <a:rPr lang="en" sz="4000">
                <a:solidFill>
                  <a:srgbClr val="FFFFFF"/>
                </a:solidFill>
                <a:latin typeface="DM Serif Display"/>
                <a:ea typeface="DM Serif Display"/>
                <a:cs typeface="DM Serif Display"/>
                <a:sym typeface="DM Serif Display"/>
              </a:rPr>
              <a:t>Time to Get Started!</a:t>
            </a:r>
            <a:endParaRPr sz="4000">
              <a:solidFill>
                <a:srgbClr val="DE4B51"/>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3"/>
        <p:cNvGrpSpPr/>
        <p:nvPr/>
      </p:nvGrpSpPr>
      <p:grpSpPr>
        <a:xfrm>
          <a:off x="0" y="0"/>
          <a:ext cx="0" cy="0"/>
          <a:chOff x="0" y="0"/>
          <a:chExt cx="0" cy="0"/>
        </a:xfrm>
      </p:grpSpPr>
      <p:sp>
        <p:nvSpPr>
          <p:cNvPr id="194" name="Google Shape;194;p41"/>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195" name="Google Shape;195;p41"/>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96" name="Google Shape;196;p41"/>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a:solidFill>
                  <a:srgbClr val="101820"/>
                </a:solidFill>
                <a:latin typeface="DM Serif Display"/>
                <a:ea typeface="DM Serif Display"/>
                <a:cs typeface="DM Serif Display"/>
                <a:sym typeface="DM Serif Display"/>
              </a:rPr>
              <a:t>The Data Science Venn Diagram</a:t>
            </a:r>
            <a:endParaRPr sz="28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030" name="Picture 6">
            <a:extLst>
              <a:ext uri="{FF2B5EF4-FFF2-40B4-BE49-F238E27FC236}">
                <a16:creationId xmlns:a16="http://schemas.microsoft.com/office/drawing/2014/main" id="{EC554616-98E4-4075-870D-22DC9AC9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938" y="1218287"/>
            <a:ext cx="3645620" cy="3760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185"/>
        <p:cNvGrpSpPr/>
        <p:nvPr/>
      </p:nvGrpSpPr>
      <p:grpSpPr>
        <a:xfrm>
          <a:off x="0" y="0"/>
          <a:ext cx="0" cy="0"/>
          <a:chOff x="0" y="0"/>
          <a:chExt cx="0" cy="0"/>
        </a:xfrm>
      </p:grpSpPr>
      <p:pic>
        <p:nvPicPr>
          <p:cNvPr id="186" name="Google Shape;186;p40"/>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187" name="Google Shape;187;p40"/>
          <p:cNvSpPr txBox="1"/>
          <p:nvPr/>
        </p:nvSpPr>
        <p:spPr>
          <a:xfrm>
            <a:off x="3133650" y="640600"/>
            <a:ext cx="5040600" cy="34316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rgbClr val="F3F3F3"/>
                </a:solidFill>
                <a:latin typeface="Fira Sans"/>
                <a:ea typeface="Fira Sans"/>
                <a:cs typeface="Fira Sans"/>
                <a:sym typeface="Fira Sans"/>
              </a:rPr>
              <a:t>A data scientist is responsible for </a:t>
            </a:r>
            <a:r>
              <a:rPr lang="en" sz="2000" b="1" dirty="0">
                <a:solidFill>
                  <a:srgbClr val="F3F3F3"/>
                </a:solidFill>
                <a:latin typeface="Fira Sans"/>
                <a:ea typeface="Fira Sans"/>
                <a:cs typeface="Fira Sans"/>
                <a:sym typeface="Fira Sans"/>
              </a:rPr>
              <a:t>collecting, analyzing and interpreting</a:t>
            </a:r>
            <a:r>
              <a:rPr lang="en" sz="2000" dirty="0">
                <a:solidFill>
                  <a:srgbClr val="F3F3F3"/>
                </a:solidFill>
                <a:latin typeface="Fira Sans"/>
                <a:ea typeface="Fira Sans"/>
                <a:cs typeface="Fira Sans"/>
                <a:sym typeface="Fira Sans"/>
              </a:rPr>
              <a:t> data on various scales. </a:t>
            </a:r>
          </a:p>
          <a:p>
            <a:pPr marL="0" lvl="0" indent="0" algn="l" rtl="0">
              <a:lnSpc>
                <a:spcPct val="115000"/>
              </a:lnSpc>
              <a:spcBef>
                <a:spcPts val="1000"/>
              </a:spcBef>
              <a:spcAft>
                <a:spcPts val="1000"/>
              </a:spcAft>
              <a:buNone/>
            </a:pPr>
            <a:endParaRPr lang="en" sz="2000" b="1" dirty="0">
              <a:solidFill>
                <a:srgbClr val="F3F3F3"/>
              </a:solidFill>
              <a:latin typeface="Fira Sans"/>
              <a:ea typeface="Fira Sans"/>
              <a:cs typeface="Fira Sans"/>
              <a:sym typeface="Fira Sans"/>
            </a:endParaRPr>
          </a:p>
          <a:p>
            <a:pPr marL="0" lvl="0" indent="0" algn="l" rtl="0">
              <a:lnSpc>
                <a:spcPct val="115000"/>
              </a:lnSpc>
              <a:spcBef>
                <a:spcPts val="1000"/>
              </a:spcBef>
              <a:spcAft>
                <a:spcPts val="1000"/>
              </a:spcAft>
              <a:buNone/>
            </a:pPr>
            <a:r>
              <a:rPr lang="en" sz="2000" b="1" dirty="0">
                <a:solidFill>
                  <a:srgbClr val="F3F3F3"/>
                </a:solidFill>
                <a:latin typeface="Fira Sans"/>
                <a:ea typeface="Fira Sans"/>
                <a:cs typeface="Fira Sans"/>
                <a:sym typeface="Fira Sans"/>
              </a:rPr>
              <a:t>Offshoot of several traditional technical roles</a:t>
            </a:r>
            <a:r>
              <a:rPr lang="en" sz="2000" dirty="0">
                <a:solidFill>
                  <a:srgbClr val="F3F3F3"/>
                </a:solidFill>
                <a:latin typeface="Fira Sans"/>
                <a:ea typeface="Fira Sans"/>
                <a:cs typeface="Fira Sans"/>
                <a:sym typeface="Fira Sans"/>
              </a:rPr>
              <a:t>, including mathematician, scientist, statistician and computer professional.</a:t>
            </a:r>
            <a:endParaRPr sz="2000" dirty="0">
              <a:solidFill>
                <a:srgbClr val="F3F3F3"/>
              </a:solidFill>
              <a:latin typeface="Fira Sans"/>
              <a:ea typeface="Fira Sans"/>
              <a:cs typeface="Fira Sans"/>
              <a:sym typeface="Fira Sans"/>
            </a:endParaRPr>
          </a:p>
        </p:txBody>
      </p:sp>
      <p:sp>
        <p:nvSpPr>
          <p:cNvPr id="188" name="Google Shape;188;p40"/>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46"/>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46"/>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237" name="Google Shape;237;p46"/>
          <p:cNvSpPr txBox="1"/>
          <p:nvPr/>
        </p:nvSpPr>
        <p:spPr>
          <a:xfrm>
            <a:off x="271275" y="239325"/>
            <a:ext cx="54198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dirty="0">
                <a:solidFill>
                  <a:srgbClr val="101820"/>
                </a:solidFill>
                <a:latin typeface="DM Serif Display"/>
                <a:ea typeface="DM Serif Display"/>
                <a:cs typeface="DM Serif Display"/>
                <a:sym typeface="DM Serif Display"/>
              </a:rPr>
              <a:t>The Data Science Process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2050" name="Picture 2">
            <a:extLst>
              <a:ext uri="{FF2B5EF4-FFF2-40B4-BE49-F238E27FC236}">
                <a16:creationId xmlns:a16="http://schemas.microsoft.com/office/drawing/2014/main" id="{E8E29914-37F4-48BD-8302-1031FE8E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17" y="1328777"/>
            <a:ext cx="7549978" cy="3453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B4B66E-C2CA-F90B-D468-8EA528BC69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2" descr="The Data Science Process. A Visual Guide to Standard Procedures… | by  Chanin Nantasenamat | Towards Data Science">
            <a:extLst>
              <a:ext uri="{FF2B5EF4-FFF2-40B4-BE49-F238E27FC236}">
                <a16:creationId xmlns:a16="http://schemas.microsoft.com/office/drawing/2014/main" id="{E10B77FF-F727-812B-3570-95E01B23B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211"/>
          <a:stretch/>
        </p:blipFill>
        <p:spPr bwMode="auto">
          <a:xfrm>
            <a:off x="1596983" y="1747050"/>
            <a:ext cx="5429250" cy="271519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18;p44">
            <a:extLst>
              <a:ext uri="{FF2B5EF4-FFF2-40B4-BE49-F238E27FC236}">
                <a16:creationId xmlns:a16="http://schemas.microsoft.com/office/drawing/2014/main" id="{70A2131A-7112-47FB-4393-DBFED1F01885}"/>
              </a:ext>
            </a:extLst>
          </p:cNvPr>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p44">
            <a:extLst>
              <a:ext uri="{FF2B5EF4-FFF2-40B4-BE49-F238E27FC236}">
                <a16:creationId xmlns:a16="http://schemas.microsoft.com/office/drawing/2014/main" id="{FBAE8C1A-52BC-6E77-0643-EF104E096CDD}"/>
              </a:ext>
            </a:extLst>
          </p:cNvPr>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Commn Roles in the Data Science Process</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9" name="Google Shape;220;p44">
            <a:extLst>
              <a:ext uri="{FF2B5EF4-FFF2-40B4-BE49-F238E27FC236}">
                <a16:creationId xmlns:a16="http://schemas.microsoft.com/office/drawing/2014/main" id="{F1B0B4E1-E010-655D-2D60-5828C24C6A49}"/>
              </a:ext>
            </a:extLst>
          </p:cNvPr>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Tree>
    <p:extLst>
      <p:ext uri="{BB962C8B-B14F-4D97-AF65-F5344CB8AC3E}">
        <p14:creationId xmlns:p14="http://schemas.microsoft.com/office/powerpoint/2010/main" val="92679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4"/>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4"/>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Common Roles &amp; Responsibilities</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20" name="Google Shape;220;p44"/>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21" name="Google Shape;221;p44"/>
          <p:cNvPicPr preferRelativeResize="0"/>
          <p:nvPr/>
        </p:nvPicPr>
        <p:blipFill rotWithShape="1">
          <a:blip r:embed="rId4">
            <a:alphaModFix/>
          </a:blip>
          <a:srcRect t="862"/>
          <a:stretch/>
        </p:blipFill>
        <p:spPr>
          <a:xfrm>
            <a:off x="1980475" y="867759"/>
            <a:ext cx="5183050" cy="419102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52847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Understanding the problem</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8" name="Google Shape;227;p45">
            <a:extLst>
              <a:ext uri="{FF2B5EF4-FFF2-40B4-BE49-F238E27FC236}">
                <a16:creationId xmlns:a16="http://schemas.microsoft.com/office/drawing/2014/main" id="{BAB4FCB7-D084-472B-B533-18CD55308724}"/>
              </a:ext>
            </a:extLst>
          </p:cNvPr>
          <p:cNvSpPr txBox="1"/>
          <p:nvPr/>
        </p:nvSpPr>
        <p:spPr>
          <a:xfrm>
            <a:off x="313661" y="2569311"/>
            <a:ext cx="5040600" cy="24406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dirty="0">
                <a:solidFill>
                  <a:schemeClr val="tx1">
                    <a:lumMod val="95000"/>
                    <a:lumOff val="5000"/>
                  </a:schemeClr>
                </a:solidFill>
                <a:latin typeface="+mj-lt"/>
                <a:ea typeface="Fira Sans"/>
                <a:cs typeface="Fira Sans"/>
                <a:sym typeface="Fira Sans"/>
              </a:rPr>
              <a:t>-  Defining key relevant metrics or observables related to questions. </a:t>
            </a:r>
          </a:p>
          <a:p>
            <a:pPr marL="0" lvl="0" indent="0" algn="l" rtl="0">
              <a:lnSpc>
                <a:spcPct val="115000"/>
              </a:lnSpc>
              <a:spcBef>
                <a:spcPts val="1000"/>
              </a:spcBef>
              <a:spcAft>
                <a:spcPts val="1000"/>
              </a:spcAft>
              <a:buNone/>
            </a:pPr>
            <a:r>
              <a:rPr lang="en" dirty="0">
                <a:solidFill>
                  <a:schemeClr val="tx1">
                    <a:lumMod val="95000"/>
                    <a:lumOff val="5000"/>
                  </a:schemeClr>
                </a:solidFill>
                <a:latin typeface="+mj-lt"/>
                <a:ea typeface="Fira Sans"/>
                <a:cs typeface="Fira Sans"/>
                <a:sym typeface="Fira Sans"/>
              </a:rPr>
              <a:t>- Clearly understanding relationship between questions and metrics</a:t>
            </a:r>
          </a:p>
          <a:p>
            <a:pPr marL="0" lvl="0" indent="0" algn="l" rtl="0">
              <a:lnSpc>
                <a:spcPct val="115000"/>
              </a:lnSpc>
              <a:spcBef>
                <a:spcPts val="1000"/>
              </a:spcBef>
              <a:spcAft>
                <a:spcPts val="1000"/>
              </a:spcAft>
              <a:buNone/>
            </a:pPr>
            <a:r>
              <a:rPr lang="en" dirty="0">
                <a:solidFill>
                  <a:schemeClr val="tx1">
                    <a:lumMod val="95000"/>
                    <a:lumOff val="5000"/>
                  </a:schemeClr>
                </a:solidFill>
                <a:latin typeface="+mj-lt"/>
                <a:ea typeface="Fira Sans"/>
                <a:cs typeface="Fira Sans"/>
                <a:sym typeface="Fira Sans"/>
              </a:rPr>
              <a:t>- Understanding relevant determinants of metrics and predicting behavior based off of these.</a:t>
            </a:r>
          </a:p>
        </p:txBody>
      </p:sp>
      <p:pic>
        <p:nvPicPr>
          <p:cNvPr id="1026" name="Picture 2">
            <a:extLst>
              <a:ext uri="{FF2B5EF4-FFF2-40B4-BE49-F238E27FC236}">
                <a16:creationId xmlns:a16="http://schemas.microsoft.com/office/drawing/2014/main" id="{1438FDDA-E9C2-024A-A425-0AB21936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200" y="913334"/>
            <a:ext cx="3261650" cy="399084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27;p45">
            <a:extLst>
              <a:ext uri="{FF2B5EF4-FFF2-40B4-BE49-F238E27FC236}">
                <a16:creationId xmlns:a16="http://schemas.microsoft.com/office/drawing/2014/main" id="{3C9995E4-D11B-1C7B-9D47-88E2342C68B8}"/>
              </a:ext>
            </a:extLst>
          </p:cNvPr>
          <p:cNvSpPr txBox="1"/>
          <p:nvPr/>
        </p:nvSpPr>
        <p:spPr>
          <a:xfrm>
            <a:off x="271272" y="1172549"/>
            <a:ext cx="5040600" cy="1396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800" b="1" dirty="0">
                <a:solidFill>
                  <a:schemeClr val="tx1">
                    <a:lumMod val="95000"/>
                    <a:lumOff val="5000"/>
                  </a:schemeClr>
                </a:solidFill>
                <a:latin typeface="+mj-lt"/>
                <a:ea typeface="Fira Sans"/>
                <a:cs typeface="Fira Sans"/>
                <a:sym typeface="Fira Sans"/>
              </a:rPr>
              <a:t>Initial question formulation: </a:t>
            </a:r>
            <a:r>
              <a:rPr lang="en" sz="1800" dirty="0">
                <a:solidFill>
                  <a:schemeClr val="tx1">
                    <a:lumMod val="95000"/>
                    <a:lumOff val="5000"/>
                  </a:schemeClr>
                </a:solidFill>
                <a:latin typeface="+mj-lt"/>
                <a:ea typeface="Fira Sans"/>
                <a:cs typeface="Fira Sans"/>
                <a:sym typeface="Fira Sans"/>
              </a:rPr>
              <a:t>translating a set of problems into questions/tasks answerable by data analytics.</a:t>
            </a:r>
          </a:p>
        </p:txBody>
      </p:sp>
    </p:spTree>
    <p:extLst>
      <p:ext uri="{BB962C8B-B14F-4D97-AF65-F5344CB8AC3E}">
        <p14:creationId xmlns:p14="http://schemas.microsoft.com/office/powerpoint/2010/main" val="3916762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7562</TotalTime>
  <Words>2945</Words>
  <Application>Microsoft Office PowerPoint</Application>
  <PresentationFormat>On-screen Show (16:9)</PresentationFormat>
  <Paragraphs>210</Paragraphs>
  <Slides>34</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Proxima Nova</vt:lpstr>
      <vt:lpstr>Karla</vt:lpstr>
      <vt:lpstr>DM Serif Display</vt:lpstr>
      <vt:lpstr>Roboto</vt:lpstr>
      <vt:lpstr>Gill Sans</vt:lpstr>
      <vt:lpstr>Fira Sans SemiBold</vt:lpstr>
      <vt:lpstr>Arial</vt:lpstr>
      <vt:lpstr>Lato Extended</vt:lpstr>
      <vt:lpstr>Fira Sans</vt:lpstr>
      <vt:lpstr>Simple Light</vt:lpstr>
      <vt:lpstr>Simple Light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Toolkit - Phase 1</vt:lpstr>
      <vt:lpstr>Languages</vt:lpstr>
      <vt:lpstr>Interfaces</vt:lpstr>
      <vt:lpstr>Version Control</vt:lpstr>
      <vt:lpstr>Library Management</vt:lpstr>
      <vt:lpstr>Now:  Time to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dc:creator>
  <cp:lastModifiedBy>Praveen Gowtham</cp:lastModifiedBy>
  <cp:revision>41</cp:revision>
  <dcterms:modified xsi:type="dcterms:W3CDTF">2023-11-20T14:03:18Z</dcterms:modified>
</cp:coreProperties>
</file>